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  <p:sldMasterId id="2147483839" r:id="rId2"/>
    <p:sldMasterId id="2147483870" r:id="rId3"/>
  </p:sldMasterIdLst>
  <p:notesMasterIdLst>
    <p:notesMasterId r:id="rId54"/>
  </p:notesMasterIdLst>
  <p:sldIdLst>
    <p:sldId id="312" r:id="rId4"/>
    <p:sldId id="345" r:id="rId5"/>
    <p:sldId id="280" r:id="rId6"/>
    <p:sldId id="324" r:id="rId7"/>
    <p:sldId id="286" r:id="rId8"/>
    <p:sldId id="288" r:id="rId9"/>
    <p:sldId id="289" r:id="rId10"/>
    <p:sldId id="347" r:id="rId11"/>
    <p:sldId id="287" r:id="rId12"/>
    <p:sldId id="290" r:id="rId13"/>
    <p:sldId id="325" r:id="rId14"/>
    <p:sldId id="346" r:id="rId15"/>
    <p:sldId id="342" r:id="rId16"/>
    <p:sldId id="327" r:id="rId17"/>
    <p:sldId id="263" r:id="rId18"/>
    <p:sldId id="264" r:id="rId19"/>
    <p:sldId id="265" r:id="rId20"/>
    <p:sldId id="279" r:id="rId21"/>
    <p:sldId id="267" r:id="rId22"/>
    <p:sldId id="268" r:id="rId23"/>
    <p:sldId id="266" r:id="rId24"/>
    <p:sldId id="329" r:id="rId25"/>
    <p:sldId id="269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30" r:id="rId34"/>
    <p:sldId id="309" r:id="rId35"/>
    <p:sldId id="293" r:id="rId36"/>
    <p:sldId id="294" r:id="rId37"/>
    <p:sldId id="295" r:id="rId38"/>
    <p:sldId id="344" r:id="rId39"/>
    <p:sldId id="331" r:id="rId40"/>
    <p:sldId id="299" r:id="rId41"/>
    <p:sldId id="296" r:id="rId42"/>
    <p:sldId id="307" r:id="rId43"/>
    <p:sldId id="311" r:id="rId44"/>
    <p:sldId id="332" r:id="rId45"/>
    <p:sldId id="298" r:id="rId46"/>
    <p:sldId id="340" r:id="rId47"/>
    <p:sldId id="321" r:id="rId48"/>
    <p:sldId id="322" r:id="rId49"/>
    <p:sldId id="341" r:id="rId50"/>
    <p:sldId id="304" r:id="rId51"/>
    <p:sldId id="306" r:id="rId52"/>
    <p:sldId id="314" r:id="rId53"/>
  </p:sldIdLst>
  <p:sldSz cx="12192000" cy="6858000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howGuides="1">
      <p:cViewPr varScale="1">
        <p:scale>
          <a:sx n="82" d="100"/>
          <a:sy n="82" d="100"/>
        </p:scale>
        <p:origin x="64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817D2-4B9D-48A0-B622-525C50DB6B99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</dgm:pt>
    <dgm:pt modelId="{9CC99342-36F0-4D5E-B751-FB3581769BED}">
      <dgm:prSet phldrT="[Texto]"/>
      <dgm:spPr>
        <a:solidFill>
          <a:srgbClr val="0070C0"/>
        </a:solidFill>
      </dgm:spPr>
      <dgm:t>
        <a:bodyPr/>
        <a:lstStyle/>
        <a:p>
          <a:r>
            <a:rPr lang="es-CO" dirty="0">
              <a:solidFill>
                <a:schemeClr val="bg1"/>
              </a:solidFill>
            </a:rPr>
            <a:t>Dos nombres y dos apellidos</a:t>
          </a:r>
        </a:p>
      </dgm:t>
    </dgm:pt>
    <dgm:pt modelId="{1AA99A5F-DAEA-404A-A68C-355FAD8AD5B4}" type="parTrans" cxnId="{AA935216-835E-463E-991E-0D405B3DF26A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E0F649F4-125E-4092-A3DA-E90CFC376A11}" type="sibTrans" cxnId="{AA935216-835E-463E-991E-0D405B3DF26A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48BCC9C5-0005-41B8-8A81-A3B3F20138AE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CO">
              <a:solidFill>
                <a:schemeClr val="bg1"/>
              </a:solidFill>
            </a:rPr>
            <a:t>Documento de Identidad</a:t>
          </a:r>
          <a:endParaRPr lang="es-CO" dirty="0">
            <a:solidFill>
              <a:schemeClr val="bg1"/>
            </a:solidFill>
          </a:endParaRPr>
        </a:p>
      </dgm:t>
    </dgm:pt>
    <dgm:pt modelId="{B0763B0A-D56B-4852-9AA2-9030426F330A}" type="parTrans" cxnId="{C8DD269E-4275-4C5A-A72F-719E1838AD32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6BCB15DA-50EB-41F4-9E38-E6933DC1F3E6}" type="sibTrans" cxnId="{C8DD269E-4275-4C5A-A72F-719E1838AD32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72256DA3-4D41-4627-9213-D40556826798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Identificadores del paciente</a:t>
          </a:r>
        </a:p>
      </dgm:t>
    </dgm:pt>
    <dgm:pt modelId="{2426466E-5B76-4523-89B9-16FB9676517D}" type="parTrans" cxnId="{4FE0B88D-2C34-46C7-A119-C115CDA29197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CA50CDAE-1F9E-41FD-8EEF-687A1BD250D3}" type="sibTrans" cxnId="{4FE0B88D-2C34-46C7-A119-C115CDA29197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3CC21441-68D5-4149-B435-8504329EBDBB}">
      <dgm:prSet phldrT="[Texto]"/>
      <dgm:spPr/>
      <dgm:t>
        <a:bodyPr/>
        <a:lstStyle/>
        <a:p>
          <a:r>
            <a:rPr lang="es-CO">
              <a:solidFill>
                <a:schemeClr val="bg1"/>
              </a:solidFill>
            </a:rPr>
            <a:t>Fecha de nacimiento</a:t>
          </a:r>
          <a:endParaRPr lang="es-CO" dirty="0">
            <a:solidFill>
              <a:schemeClr val="bg1"/>
            </a:solidFill>
          </a:endParaRPr>
        </a:p>
      </dgm:t>
    </dgm:pt>
    <dgm:pt modelId="{C7EA5B31-111A-4031-888F-AAE4AE8FD290}" type="parTrans" cxnId="{D1AEE09C-1087-49BC-B45B-5F02A4A3CA34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01D6CD3A-E260-4FFF-A7A3-2D0EC83815C4}" type="sibTrans" cxnId="{D1AEE09C-1087-49BC-B45B-5F02A4A3CA34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EDA54A9D-D00A-4CBC-9A49-AB03F8BA89C9}" type="pres">
      <dgm:prSet presAssocID="{818817D2-4B9D-48A0-B622-525C50DB6B99}" presName="Name0" presStyleCnt="0">
        <dgm:presLayoutVars>
          <dgm:chMax val="4"/>
          <dgm:resizeHandles val="exact"/>
        </dgm:presLayoutVars>
      </dgm:prSet>
      <dgm:spPr/>
    </dgm:pt>
    <dgm:pt modelId="{97410E74-B6D8-4EE3-9DFD-359373C7CE43}" type="pres">
      <dgm:prSet presAssocID="{818817D2-4B9D-48A0-B622-525C50DB6B99}" presName="ellipse" presStyleLbl="trBgShp" presStyleIdx="0" presStyleCnt="1"/>
      <dgm:spPr/>
    </dgm:pt>
    <dgm:pt modelId="{8C3C0BF7-05A1-423C-A3BD-F00897EF867A}" type="pres">
      <dgm:prSet presAssocID="{818817D2-4B9D-48A0-B622-525C50DB6B99}" presName="arrow1" presStyleLbl="fgShp" presStyleIdx="0" presStyleCnt="1"/>
      <dgm:spPr/>
    </dgm:pt>
    <dgm:pt modelId="{D4B9EAEA-D6FA-4201-8222-87106262C28D}" type="pres">
      <dgm:prSet presAssocID="{818817D2-4B9D-48A0-B622-525C50DB6B99}" presName="rectangle" presStyleLbl="revTx" presStyleIdx="0" presStyleCnt="1" custScaleY="61429" custLinFactNeighborY="-31468">
        <dgm:presLayoutVars>
          <dgm:bulletEnabled val="1"/>
        </dgm:presLayoutVars>
      </dgm:prSet>
      <dgm:spPr/>
    </dgm:pt>
    <dgm:pt modelId="{0A0818BE-9BF9-49A7-88BC-41E90BAD2D4F}" type="pres">
      <dgm:prSet presAssocID="{48BCC9C5-0005-41B8-8A81-A3B3F20138AE}" presName="item1" presStyleLbl="node1" presStyleIdx="0" presStyleCnt="3">
        <dgm:presLayoutVars>
          <dgm:bulletEnabled val="1"/>
        </dgm:presLayoutVars>
      </dgm:prSet>
      <dgm:spPr/>
    </dgm:pt>
    <dgm:pt modelId="{24751B13-E7DD-4165-A4D5-FF34D9DB6359}" type="pres">
      <dgm:prSet presAssocID="{3CC21441-68D5-4149-B435-8504329EBDBB}" presName="item2" presStyleLbl="node1" presStyleIdx="1" presStyleCnt="3">
        <dgm:presLayoutVars>
          <dgm:bulletEnabled val="1"/>
        </dgm:presLayoutVars>
      </dgm:prSet>
      <dgm:spPr/>
    </dgm:pt>
    <dgm:pt modelId="{AA4A4976-1DFE-4C29-9075-0CD3E4548BEC}" type="pres">
      <dgm:prSet presAssocID="{72256DA3-4D41-4627-9213-D40556826798}" presName="item3" presStyleLbl="node1" presStyleIdx="2" presStyleCnt="3">
        <dgm:presLayoutVars>
          <dgm:bulletEnabled val="1"/>
        </dgm:presLayoutVars>
      </dgm:prSet>
      <dgm:spPr/>
    </dgm:pt>
    <dgm:pt modelId="{774CB93D-0269-4D35-9490-F4A31E43A580}" type="pres">
      <dgm:prSet presAssocID="{818817D2-4B9D-48A0-B622-525C50DB6B99}" presName="funnel" presStyleLbl="trAlignAcc1" presStyleIdx="0" presStyleCnt="1" custScaleX="64734" custScaleY="71680" custLinFactNeighborY="-968"/>
      <dgm:spPr/>
    </dgm:pt>
  </dgm:ptLst>
  <dgm:cxnLst>
    <dgm:cxn modelId="{5738BB07-5E4F-4D86-B405-650AB4B6974D}" type="presOf" srcId="{48BCC9C5-0005-41B8-8A81-A3B3F20138AE}" destId="{24751B13-E7DD-4165-A4D5-FF34D9DB6359}" srcOrd="0" destOrd="0" presId="urn:microsoft.com/office/officeart/2005/8/layout/funnel1"/>
    <dgm:cxn modelId="{AA935216-835E-463E-991E-0D405B3DF26A}" srcId="{818817D2-4B9D-48A0-B622-525C50DB6B99}" destId="{9CC99342-36F0-4D5E-B751-FB3581769BED}" srcOrd="0" destOrd="0" parTransId="{1AA99A5F-DAEA-404A-A68C-355FAD8AD5B4}" sibTransId="{E0F649F4-125E-4092-A3DA-E90CFC376A11}"/>
    <dgm:cxn modelId="{8BE81238-1FF3-45B4-A02A-30BDBC863746}" type="presOf" srcId="{3CC21441-68D5-4149-B435-8504329EBDBB}" destId="{0A0818BE-9BF9-49A7-88BC-41E90BAD2D4F}" srcOrd="0" destOrd="0" presId="urn:microsoft.com/office/officeart/2005/8/layout/funnel1"/>
    <dgm:cxn modelId="{11C78879-DF2C-44AD-910E-16CB517807E8}" type="presOf" srcId="{9CC99342-36F0-4D5E-B751-FB3581769BED}" destId="{AA4A4976-1DFE-4C29-9075-0CD3E4548BEC}" srcOrd="0" destOrd="0" presId="urn:microsoft.com/office/officeart/2005/8/layout/funnel1"/>
    <dgm:cxn modelId="{F23B4E8B-58E6-4B64-8F2E-8F0B7565E319}" type="presOf" srcId="{72256DA3-4D41-4627-9213-D40556826798}" destId="{D4B9EAEA-D6FA-4201-8222-87106262C28D}" srcOrd="0" destOrd="0" presId="urn:microsoft.com/office/officeart/2005/8/layout/funnel1"/>
    <dgm:cxn modelId="{4FE0B88D-2C34-46C7-A119-C115CDA29197}" srcId="{818817D2-4B9D-48A0-B622-525C50DB6B99}" destId="{72256DA3-4D41-4627-9213-D40556826798}" srcOrd="3" destOrd="0" parTransId="{2426466E-5B76-4523-89B9-16FB9676517D}" sibTransId="{CA50CDAE-1F9E-41FD-8EEF-687A1BD250D3}"/>
    <dgm:cxn modelId="{D1AEE09C-1087-49BC-B45B-5F02A4A3CA34}" srcId="{818817D2-4B9D-48A0-B622-525C50DB6B99}" destId="{3CC21441-68D5-4149-B435-8504329EBDBB}" srcOrd="2" destOrd="0" parTransId="{C7EA5B31-111A-4031-888F-AAE4AE8FD290}" sibTransId="{01D6CD3A-E260-4FFF-A7A3-2D0EC83815C4}"/>
    <dgm:cxn modelId="{C8DD269E-4275-4C5A-A72F-719E1838AD32}" srcId="{818817D2-4B9D-48A0-B622-525C50DB6B99}" destId="{48BCC9C5-0005-41B8-8A81-A3B3F20138AE}" srcOrd="1" destOrd="0" parTransId="{B0763B0A-D56B-4852-9AA2-9030426F330A}" sibTransId="{6BCB15DA-50EB-41F4-9E38-E6933DC1F3E6}"/>
    <dgm:cxn modelId="{1D39F6B3-6F88-4E4F-AEA0-74674C5A7B24}" type="presOf" srcId="{818817D2-4B9D-48A0-B622-525C50DB6B99}" destId="{EDA54A9D-D00A-4CBC-9A49-AB03F8BA89C9}" srcOrd="0" destOrd="0" presId="urn:microsoft.com/office/officeart/2005/8/layout/funnel1"/>
    <dgm:cxn modelId="{07E78594-B8B3-4527-B27C-E1B3F9CB11A4}" type="presParOf" srcId="{EDA54A9D-D00A-4CBC-9A49-AB03F8BA89C9}" destId="{97410E74-B6D8-4EE3-9DFD-359373C7CE43}" srcOrd="0" destOrd="0" presId="urn:microsoft.com/office/officeart/2005/8/layout/funnel1"/>
    <dgm:cxn modelId="{CB0D797F-F045-495E-85D5-7C379AACA0F3}" type="presParOf" srcId="{EDA54A9D-D00A-4CBC-9A49-AB03F8BA89C9}" destId="{8C3C0BF7-05A1-423C-A3BD-F00897EF867A}" srcOrd="1" destOrd="0" presId="urn:microsoft.com/office/officeart/2005/8/layout/funnel1"/>
    <dgm:cxn modelId="{E79AD75F-725F-4014-BB7D-C3DE31F4A852}" type="presParOf" srcId="{EDA54A9D-D00A-4CBC-9A49-AB03F8BA89C9}" destId="{D4B9EAEA-D6FA-4201-8222-87106262C28D}" srcOrd="2" destOrd="0" presId="urn:microsoft.com/office/officeart/2005/8/layout/funnel1"/>
    <dgm:cxn modelId="{9AE214D5-F2B5-4E33-9967-26006B93E80D}" type="presParOf" srcId="{EDA54A9D-D00A-4CBC-9A49-AB03F8BA89C9}" destId="{0A0818BE-9BF9-49A7-88BC-41E90BAD2D4F}" srcOrd="3" destOrd="0" presId="urn:microsoft.com/office/officeart/2005/8/layout/funnel1"/>
    <dgm:cxn modelId="{257C789D-7AE9-4023-AB02-45B9BA91BDF8}" type="presParOf" srcId="{EDA54A9D-D00A-4CBC-9A49-AB03F8BA89C9}" destId="{24751B13-E7DD-4165-A4D5-FF34D9DB6359}" srcOrd="4" destOrd="0" presId="urn:microsoft.com/office/officeart/2005/8/layout/funnel1"/>
    <dgm:cxn modelId="{72E67AB0-A564-438E-8ECF-86015E955268}" type="presParOf" srcId="{EDA54A9D-D00A-4CBC-9A49-AB03F8BA89C9}" destId="{AA4A4976-1DFE-4C29-9075-0CD3E4548BEC}" srcOrd="5" destOrd="0" presId="urn:microsoft.com/office/officeart/2005/8/layout/funnel1"/>
    <dgm:cxn modelId="{74C420D3-0FEC-44F8-84AE-A0E2E57ED9C5}" type="presParOf" srcId="{EDA54A9D-D00A-4CBC-9A49-AB03F8BA89C9}" destId="{774CB93D-0269-4D35-9490-F4A31E43A58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10E74-B6D8-4EE3-9DFD-359373C7CE43}">
      <dsp:nvSpPr>
        <dsp:cNvPr id="0" name=""/>
        <dsp:cNvSpPr/>
      </dsp:nvSpPr>
      <dsp:spPr>
        <a:xfrm>
          <a:off x="611275" y="372852"/>
          <a:ext cx="2221256" cy="77141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C0BF7-05A1-423C-A3BD-F00897EF867A}">
      <dsp:nvSpPr>
        <dsp:cNvPr id="0" name=""/>
        <dsp:cNvSpPr/>
      </dsp:nvSpPr>
      <dsp:spPr>
        <a:xfrm>
          <a:off x="1510109" y="2261781"/>
          <a:ext cx="430476" cy="275504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9EAEA-D6FA-4201-8222-87106262C28D}">
      <dsp:nvSpPr>
        <dsp:cNvPr id="0" name=""/>
        <dsp:cNvSpPr/>
      </dsp:nvSpPr>
      <dsp:spPr>
        <a:xfrm>
          <a:off x="692205" y="2419253"/>
          <a:ext cx="2066284" cy="31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Identificadores del paciente</a:t>
          </a:r>
        </a:p>
      </dsp:txBody>
      <dsp:txXfrm>
        <a:off x="692205" y="2419253"/>
        <a:ext cx="2066284" cy="317324"/>
      </dsp:txXfrm>
    </dsp:sp>
    <dsp:sp modelId="{0A0818BE-9BF9-49A7-88BC-41E90BAD2D4F}">
      <dsp:nvSpPr>
        <dsp:cNvPr id="0" name=""/>
        <dsp:cNvSpPr/>
      </dsp:nvSpPr>
      <dsp:spPr>
        <a:xfrm>
          <a:off x="1418848" y="1203843"/>
          <a:ext cx="774856" cy="7748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>
              <a:solidFill>
                <a:schemeClr val="bg1"/>
              </a:solidFill>
            </a:rPr>
            <a:t>Fecha de nacimiento</a:t>
          </a:r>
          <a:endParaRPr lang="es-CO" sz="800" kern="1200" dirty="0">
            <a:solidFill>
              <a:schemeClr val="bg1"/>
            </a:solidFill>
          </a:endParaRPr>
        </a:p>
      </dsp:txBody>
      <dsp:txXfrm>
        <a:off x="1532323" y="1317318"/>
        <a:ext cx="547906" cy="547906"/>
      </dsp:txXfrm>
    </dsp:sp>
    <dsp:sp modelId="{24751B13-E7DD-4165-A4D5-FF34D9DB6359}">
      <dsp:nvSpPr>
        <dsp:cNvPr id="0" name=""/>
        <dsp:cNvSpPr/>
      </dsp:nvSpPr>
      <dsp:spPr>
        <a:xfrm>
          <a:off x="864395" y="622528"/>
          <a:ext cx="774856" cy="77485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>
              <a:solidFill>
                <a:schemeClr val="bg1"/>
              </a:solidFill>
            </a:rPr>
            <a:t>Documento de Identidad</a:t>
          </a:r>
          <a:endParaRPr lang="es-CO" sz="800" kern="1200" dirty="0">
            <a:solidFill>
              <a:schemeClr val="bg1"/>
            </a:solidFill>
          </a:endParaRPr>
        </a:p>
      </dsp:txBody>
      <dsp:txXfrm>
        <a:off x="977870" y="736003"/>
        <a:ext cx="547906" cy="547906"/>
      </dsp:txXfrm>
    </dsp:sp>
    <dsp:sp modelId="{AA4A4976-1DFE-4C29-9075-0CD3E4548BEC}">
      <dsp:nvSpPr>
        <dsp:cNvPr id="0" name=""/>
        <dsp:cNvSpPr/>
      </dsp:nvSpPr>
      <dsp:spPr>
        <a:xfrm>
          <a:off x="1656471" y="435185"/>
          <a:ext cx="774856" cy="77485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>
              <a:solidFill>
                <a:schemeClr val="bg1"/>
              </a:solidFill>
            </a:rPr>
            <a:t>Dos nombres y dos apellidos</a:t>
          </a:r>
        </a:p>
      </dsp:txBody>
      <dsp:txXfrm>
        <a:off x="1769946" y="548660"/>
        <a:ext cx="547906" cy="547906"/>
      </dsp:txXfrm>
    </dsp:sp>
    <dsp:sp modelId="{774CB93D-0269-4D35-9490-F4A31E43A580}">
      <dsp:nvSpPr>
        <dsp:cNvPr id="0" name=""/>
        <dsp:cNvSpPr/>
      </dsp:nvSpPr>
      <dsp:spPr>
        <a:xfrm>
          <a:off x="945087" y="532560"/>
          <a:ext cx="1560520" cy="138237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21926-3EEF-4F27-ACF6-0B20A8CE6311}" type="datetimeFigureOut">
              <a:rPr lang="es-CO" smtClean="0"/>
              <a:t>18/10/2022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D19B4-1472-468C-A8E1-646982E64F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838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1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68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20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74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21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57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22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39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23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35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24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33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31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83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32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9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33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50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34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55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35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53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4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37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37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60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38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14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39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76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40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70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41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196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42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80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43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721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44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044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47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958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48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25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11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689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49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048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50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1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14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86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15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35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16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81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17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02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18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04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0F89B-D455-45A5-A168-781E5AD1794F}" type="slidenum">
              <a:rPr lang="es-CO" smtClean="0">
                <a:solidFill>
                  <a:prstClr val="black"/>
                </a:solidFill>
              </a:rPr>
              <a:pPr/>
              <a:t>19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4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5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4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3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14A8-72AD-4B33-8F5F-77378A380B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EF7F-F8BA-4738-89CD-A97909FC6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76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53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81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00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87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50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27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2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1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21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30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48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08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14A8-72AD-4B33-8F5F-77378A380B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EF7F-F8BA-4738-89CD-A97909FC6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90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14A8-72AD-4B33-8F5F-77378A380B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EF7F-F8BA-4738-89CD-A97909FC6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61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7D68-27A5-4E8C-A6EB-F3714F4896AE}" type="datetimeFigureOut">
              <a:rPr lang="es-CO" smtClean="0"/>
              <a:t>18/10/2022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F1AD-C248-4B9E-B477-CF07ABB364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259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8"/>
          <p:cNvSpPr/>
          <p:nvPr/>
        </p:nvSpPr>
        <p:spPr>
          <a:xfrm>
            <a:off x="1" y="6334316"/>
            <a:ext cx="12192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5" name="Picture 2" descr="Resultado de imagen para E.S.E. HOSPITAL DEPARTAMENTAL PSIQUIATRICO UNIVERSITARIO DEL VALL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0"/>
          <a:stretch/>
        </p:blipFill>
        <p:spPr bwMode="auto">
          <a:xfrm>
            <a:off x="10125731" y="79303"/>
            <a:ext cx="2066271" cy="1636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0" y="7651"/>
            <a:ext cx="8534400" cy="645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DE SEGURIDAD DEL PACIENTE</a:t>
            </a:r>
          </a:p>
          <a:p>
            <a:r>
              <a:rPr lang="es-CO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pic>
        <p:nvPicPr>
          <p:cNvPr id="9" name="Picture 2" descr="Resultado de imagen para E.S.E. HOSPITAL DEPARTAMENTAL PSIQUIATRICO UNIVERSITARIO DEL VALLE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0"/>
          <a:stretch/>
        </p:blipFill>
        <p:spPr bwMode="auto">
          <a:xfrm>
            <a:off x="10125731" y="79303"/>
            <a:ext cx="2066271" cy="1636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uadroTexto 16"/>
          <p:cNvSpPr txBox="1"/>
          <p:nvPr userDrawn="1"/>
        </p:nvSpPr>
        <p:spPr>
          <a:xfrm>
            <a:off x="0" y="7651"/>
            <a:ext cx="8534400" cy="64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98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DE SEGURIDAD DEL PACIENTE</a:t>
            </a:r>
          </a:p>
          <a:p>
            <a:r>
              <a:rPr lang="es-CO" sz="1798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302841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7D68-27A5-4E8C-A6EB-F3714F4896AE}" type="datetimeFigureOut">
              <a:rPr lang="es-CO" smtClean="0"/>
              <a:t>18/10/2022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F1AD-C248-4B9E-B477-CF07ABB364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5719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7D68-27A5-4E8C-A6EB-F3714F4896AE}" type="datetimeFigureOut">
              <a:rPr lang="es-CO" smtClean="0"/>
              <a:t>18/10/2022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F1AD-C248-4B9E-B477-CF07ABB364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645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39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14A8-72AD-4B33-8F5F-77378A380B9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EF7F-F8BA-4738-89CD-A97909FC6BBE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29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E.S.E. HOSPITAL DEPARTAMENTAL PSIQUIATRICO UNIVERSITARIO DEL VALLE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0"/>
          <a:stretch/>
        </p:blipFill>
        <p:spPr bwMode="auto">
          <a:xfrm>
            <a:off x="10125731" y="79303"/>
            <a:ext cx="2066271" cy="1636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 userDrawn="1"/>
        </p:nvSpPr>
        <p:spPr>
          <a:xfrm>
            <a:off x="0" y="7651"/>
            <a:ext cx="8534400" cy="64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98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DE SEGURIDAD DEL PACIENTE</a:t>
            </a:r>
          </a:p>
          <a:p>
            <a:r>
              <a:rPr lang="es-CO" sz="1798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470043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E.S.E. HOSPITAL DEPARTAMENTAL PSIQUIATRICO UNIVERSITARIO DEL VALLE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0"/>
          <a:stretch/>
        </p:blipFill>
        <p:spPr bwMode="auto">
          <a:xfrm>
            <a:off x="10125733" y="79305"/>
            <a:ext cx="2066271" cy="1636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 userDrawn="1"/>
        </p:nvSpPr>
        <p:spPr>
          <a:xfrm>
            <a:off x="0" y="7653"/>
            <a:ext cx="8534400" cy="507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49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DE SEGURIDAD DEL PACIENTE</a:t>
            </a:r>
          </a:p>
          <a:p>
            <a:r>
              <a:rPr lang="es-CO" sz="1349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454320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14A8-72AD-4B33-8F5F-77378A380B9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EF7F-F8BA-4738-89CD-A97909FC6BBE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35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054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637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582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13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3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3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71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20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15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90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246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285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70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192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14A8-72AD-4B33-8F5F-77378A380B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EF7F-F8BA-4738-89CD-A97909FC6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4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0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0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6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2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ABE-95CD-4BE6-972D-479F0CA93A9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BFD-32BB-4566-99A8-D4595D4DBF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2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47D68-27A5-4E8C-A6EB-F3714F4896AE}" type="datetimeFigureOut">
              <a:rPr lang="es-CO" smtClean="0"/>
              <a:t>18/10/2022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AF1AD-C248-4B9E-B477-CF07ABB364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64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47D68-27A5-4E8C-A6EB-F3714F4896AE}" type="datetimeFigureOut">
              <a:rPr lang="es-CO" smtClean="0"/>
              <a:t>18/10/2022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AF1AD-C248-4B9E-B477-CF07ABB364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167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25" r:id="rId18"/>
    <p:sldLayoutId id="2147483812" r:id="rId19"/>
    <p:sldLayoutId id="2147483737" r:id="rId20"/>
    <p:sldLayoutId id="2147483799" r:id="rId21"/>
    <p:sldLayoutId id="2147483721" r:id="rId22"/>
    <p:sldLayoutId id="2147483722" r:id="rId23"/>
    <p:sldLayoutId id="214748372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47D68-27A5-4E8C-A6EB-F3714F4896AE}" type="datetimeFigureOut">
              <a:rPr lang="es-CO" smtClean="0"/>
              <a:t>18/10/2022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AF1AD-C248-4B9E-B477-CF07ABB364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953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3.jp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png"/><Relationship Id="rId12" Type="http://schemas.microsoft.com/office/2007/relationships/diagramDrawing" Target="../diagrams/drawing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22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1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jpg"/><Relationship Id="rId9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.gi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21.jpeg"/><Relationship Id="rId5" Type="http://schemas.openxmlformats.org/officeDocument/2006/relationships/image" Target="../media/image27.jpeg"/><Relationship Id="rId4" Type="http://schemas.openxmlformats.org/officeDocument/2006/relationships/image" Target="../media/image3.jp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5.png"/><Relationship Id="rId5" Type="http://schemas.openxmlformats.org/officeDocument/2006/relationships/image" Target="../media/image36.pn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38.png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38.png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38.pn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8.xml"/><Relationship Id="rId6" Type="http://schemas.microsoft.com/office/2007/relationships/hdphoto" Target="../media/hdphoto3.wdp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9.xml"/><Relationship Id="rId6" Type="http://schemas.microsoft.com/office/2007/relationships/hdphoto" Target="../media/hdphoto3.wdp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0.xml"/><Relationship Id="rId6" Type="http://schemas.microsoft.com/office/2007/relationships/hdphoto" Target="../media/hdphoto3.wdp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2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4.xml"/><Relationship Id="rId6" Type="http://schemas.openxmlformats.org/officeDocument/2006/relationships/image" Target="../media/image5.png"/><Relationship Id="rId5" Type="http://schemas.openxmlformats.org/officeDocument/2006/relationships/image" Target="../media/image40.jpeg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5.xml"/><Relationship Id="rId6" Type="http://schemas.microsoft.com/office/2007/relationships/hdphoto" Target="../media/hdphoto6.wdp"/><Relationship Id="rId5" Type="http://schemas.openxmlformats.org/officeDocument/2006/relationships/image" Target="../media/image45.png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8.xml"/><Relationship Id="rId6" Type="http://schemas.openxmlformats.org/officeDocument/2006/relationships/image" Target="../media/image50.png"/><Relationship Id="rId5" Type="http://schemas.openxmlformats.org/officeDocument/2006/relationships/image" Target="../media/image25.png"/><Relationship Id="rId4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9.xml"/><Relationship Id="rId6" Type="http://schemas.openxmlformats.org/officeDocument/2006/relationships/image" Target="../media/image5.png"/><Relationship Id="rId5" Type="http://schemas.openxmlformats.org/officeDocument/2006/relationships/image" Target="../media/image5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0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2.xml"/><Relationship Id="rId4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3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5.xml"/><Relationship Id="rId6" Type="http://schemas.openxmlformats.org/officeDocument/2006/relationships/image" Target="../media/image60.jpeg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7.wdp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6.xml"/><Relationship Id="rId6" Type="http://schemas.openxmlformats.org/officeDocument/2006/relationships/image" Target="../media/image62.png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7.xml"/><Relationship Id="rId4" Type="http://schemas.openxmlformats.org/officeDocument/2006/relationships/image" Target="../media/image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8.xml"/><Relationship Id="rId6" Type="http://schemas.openxmlformats.org/officeDocument/2006/relationships/hyperlink" Target="mailto:ventanillaunica@psiquiatricocali.gov.co" TargetMode="External"/><Relationship Id="rId5" Type="http://schemas.openxmlformats.org/officeDocument/2006/relationships/image" Target="../media/image63.png"/><Relationship Id="rId4" Type="http://schemas.openxmlformats.org/officeDocument/2006/relationships/image" Target="../media/image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9.xml"/><Relationship Id="rId6" Type="http://schemas.openxmlformats.org/officeDocument/2006/relationships/image" Target="../media/image5.png"/><Relationship Id="rId5" Type="http://schemas.openxmlformats.org/officeDocument/2006/relationships/image" Target="../media/image65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50.xml"/><Relationship Id="rId4" Type="http://schemas.openxmlformats.org/officeDocument/2006/relationships/image" Target="../media/image6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D30B93B-BA40-45A5-84CF-4384E7C00E44}"/>
              </a:ext>
            </a:extLst>
          </p:cNvPr>
          <p:cNvSpPr txBox="1"/>
          <p:nvPr/>
        </p:nvSpPr>
        <p:spPr>
          <a:xfrm>
            <a:off x="6600056" y="2348880"/>
            <a:ext cx="43079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GUIA DE USUARIO</a:t>
            </a:r>
          </a:p>
          <a:p>
            <a:pPr algn="ctr"/>
            <a:endParaRPr lang="es-ES" sz="4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s-ES" sz="2800" dirty="0">
                <a:solidFill>
                  <a:prstClr val="white"/>
                </a:solidFill>
                <a:latin typeface="Arial Black" panose="020B0A04020102020204" pitchFamily="34" charset="0"/>
              </a:rPr>
              <a:t>Versión 4</a:t>
            </a:r>
            <a:endParaRPr lang="es-CO" sz="28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30B93B-BA40-45A5-84CF-4384E7C00E44}"/>
              </a:ext>
            </a:extLst>
          </p:cNvPr>
          <p:cNvSpPr txBox="1"/>
          <p:nvPr/>
        </p:nvSpPr>
        <p:spPr>
          <a:xfrm>
            <a:off x="4223792" y="587727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de Humanización de la Atención y seguridad del Paciente</a:t>
            </a:r>
          </a:p>
          <a:p>
            <a:pPr algn="ctr"/>
            <a:r>
              <a:rPr lang="es-CO" sz="16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874789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43472" y="2341990"/>
            <a:ext cx="3652025" cy="11941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79331" rIns="0" bIns="8887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CO" sz="2000" b="1" dirty="0">
                <a:solidFill>
                  <a:srgbClr val="333333"/>
                </a:solidFill>
                <a:cs typeface="Arial" panose="020B0604020202020204" pitchFamily="34" charset="0"/>
              </a:rPr>
              <a:t>Neuropsicología</a:t>
            </a:r>
          </a:p>
          <a:p>
            <a:r>
              <a:rPr lang="es-CO" sz="2000" b="1" dirty="0">
                <a:solidFill>
                  <a:srgbClr val="333333"/>
                </a:solidFill>
                <a:cs typeface="Arial" panose="020B0604020202020204" pitchFamily="34" charset="0"/>
              </a:rPr>
              <a:t>Electroencefalograma</a:t>
            </a:r>
          </a:p>
          <a:p>
            <a:r>
              <a:rPr lang="es-CO" sz="2000" b="1" dirty="0">
                <a:solidFill>
                  <a:srgbClr val="333333"/>
                </a:solidFill>
                <a:cs typeface="Arial" panose="020B0604020202020204" pitchFamily="34" charset="0"/>
              </a:rPr>
              <a:t>Transporte Asistencial Básico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1772817"/>
            <a:ext cx="6090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SERVICIOS DE APOYO DIAGNÓSTICO</a:t>
            </a:r>
          </a:p>
          <a:p>
            <a:r>
              <a:rPr lang="es-CO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COMPLEMENTACIÓN TERAPÉUTICA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392077" y="3801056"/>
            <a:ext cx="3206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ALIANZAS ESTRATEGICAS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430091" y="4535240"/>
            <a:ext cx="2534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Laboratorio Clínico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830379" y="4535240"/>
            <a:ext cx="2847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farmacéutico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33" y="1124744"/>
            <a:ext cx="2241048" cy="3178337"/>
          </a:xfrm>
          <a:prstGeom prst="rect">
            <a:avLst/>
          </a:prstGeom>
        </p:spPr>
      </p:pic>
      <p:pic>
        <p:nvPicPr>
          <p:cNvPr id="2064" name="Picture 16" descr="Resultado de imagen para red vital, proveedor del hospital psiquiatric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23" y="5039296"/>
            <a:ext cx="3312368" cy="104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t="33199" b="29841"/>
          <a:stretch/>
        </p:blipFill>
        <p:spPr>
          <a:xfrm>
            <a:off x="6240016" y="5072861"/>
            <a:ext cx="3339118" cy="123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56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D30B93B-BA40-45A5-84CF-4384E7C00E44}"/>
              </a:ext>
            </a:extLst>
          </p:cNvPr>
          <p:cNvSpPr txBox="1"/>
          <p:nvPr/>
        </p:nvSpPr>
        <p:spPr>
          <a:xfrm>
            <a:off x="7392144" y="3717032"/>
            <a:ext cx="43079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Derechos y Deberes</a:t>
            </a:r>
          </a:p>
        </p:txBody>
      </p:sp>
    </p:spTree>
    <p:extLst>
      <p:ext uri="{BB962C8B-B14F-4D97-AF65-F5344CB8AC3E}">
        <p14:creationId xmlns:p14="http://schemas.microsoft.com/office/powerpoint/2010/main" val="973922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14304"/>
              </p:ext>
            </p:extLst>
          </p:nvPr>
        </p:nvGraphicFramePr>
        <p:xfrm>
          <a:off x="0" y="0"/>
          <a:ext cx="5879976" cy="6741368"/>
        </p:xfrm>
        <a:graphic>
          <a:graphicData uri="http://schemas.openxmlformats.org/drawingml/2006/table">
            <a:tbl>
              <a:tblPr firstRow="1" bandRow="1"/>
              <a:tblGrid>
                <a:gridCol w="5879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1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3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Derechos- CER</a:t>
                      </a:r>
                      <a:endParaRPr lang="es-CO" sz="3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5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b="1" i="1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s-CO" sz="1600" i="1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ONOCER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 estado de salud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Diagnóstico, tratamiento y pronostico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Propósito, método, duración probable y beneficio del tratamiento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Riesgos y secuelas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Hechos o situaciones causantes de deterioro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Información de costos y tarifas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b="1" i="1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s-CO" sz="1600" i="1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LEGIR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 médico tratante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 desea una segunda opinión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 tratamiento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un vínculo familiar, social, educativo y laboral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2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b="1" i="1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s-CO" sz="1600" i="1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ECIBIR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mejor atención integral e integrada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evidencia científica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 discriminación ni restricciones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Psicoeducación para él y su familia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Ayuda espiritual o religiosa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Trato sin estigma, con dignidad y respecto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Incapacidades de acuerdo con el criterio medico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078279C-1F5C-4012-B30C-B8E16C6B0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035672"/>
              </p:ext>
            </p:extLst>
          </p:nvPr>
        </p:nvGraphicFramePr>
        <p:xfrm>
          <a:off x="6312024" y="0"/>
          <a:ext cx="5879976" cy="6741368"/>
        </p:xfrm>
        <a:graphic>
          <a:graphicData uri="http://schemas.openxmlformats.org/drawingml/2006/table">
            <a:tbl>
              <a:tblPr firstRow="1" bandRow="1"/>
              <a:tblGrid>
                <a:gridCol w="5879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4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3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Deberes- CIR</a:t>
                      </a:r>
                      <a:endParaRPr lang="es-CO" sz="3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b="1" i="1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s-CO" sz="1600" i="1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UMPLIR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las citas medicas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Cancelar la cita si no puede asistir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la presentación de documentos y requisitos para su atención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medidas de seguridad y las indicaciones o recomendaciones del equipo terapéutico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los compromisos financieros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b="1" i="1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s-CO" sz="1600" i="1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NFORMAR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 datos solicitados por el personal de forma clara y honesta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 dudas o inquietudes a cerda de su tratamiento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 consecuencias de su tratamiento o de no seguir las indicaciones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2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b="1" i="1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s-CO" sz="1600" i="1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ESPETAR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 personal de la institución sin distinción de raza, sexo, culto, aun para manifestar sus inconformidades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otros pacientes y familiares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Principios y valores del HDPUV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17365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 instalaciones, mobiliarios, equipo y demás puestos de su cuidado y atención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A7BBC6EA-98A5-4987-8DD6-042672B1543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4365104"/>
            <a:ext cx="2088232" cy="195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7ED75A2-3E87-4A28-B4E8-2284C51BE0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3" y="2068699"/>
            <a:ext cx="1127448" cy="229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0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96000" y="2071661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00B0F0"/>
                </a:solidFill>
              </a:rPr>
              <a:t>Estrategia NOD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786" y="3008721"/>
            <a:ext cx="2201810" cy="3868286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2279576" y="1864348"/>
            <a:ext cx="3168352" cy="1584176"/>
          </a:xfrm>
          <a:prstGeom prst="wedgeEllipseCallout">
            <a:avLst>
              <a:gd name="adj1" fmla="val -75539"/>
              <a:gd name="adj2" fmla="val 34932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En nuestra presentación, decimos:</a:t>
            </a:r>
            <a:endParaRPr lang="es-CO" b="1" dirty="0"/>
          </a:p>
        </p:txBody>
      </p:sp>
      <p:pic>
        <p:nvPicPr>
          <p:cNvPr id="6" name="Imagen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573016"/>
            <a:ext cx="6984776" cy="1886248"/>
          </a:xfrm>
          <a:prstGeom prst="rect">
            <a:avLst/>
          </a:prstGeom>
          <a:noFill/>
        </p:spPr>
      </p:pic>
      <p:sp>
        <p:nvSpPr>
          <p:cNvPr id="4" name="CuadroTexto 3"/>
          <p:cNvSpPr txBox="1"/>
          <p:nvPr/>
        </p:nvSpPr>
        <p:spPr>
          <a:xfrm>
            <a:off x="7032104" y="4705399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Disposición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535188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D30B93B-BA40-45A5-84CF-4384E7C00E44}"/>
              </a:ext>
            </a:extLst>
          </p:cNvPr>
          <p:cNvSpPr txBox="1"/>
          <p:nvPr/>
        </p:nvSpPr>
        <p:spPr>
          <a:xfrm>
            <a:off x="7392144" y="3717032"/>
            <a:ext cx="43079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Seguridad del Paciente</a:t>
            </a:r>
          </a:p>
        </p:txBody>
      </p:sp>
    </p:spTree>
    <p:extLst>
      <p:ext uri="{BB962C8B-B14F-4D97-AF65-F5344CB8AC3E}">
        <p14:creationId xmlns:p14="http://schemas.microsoft.com/office/powerpoint/2010/main" val="2885396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Resultado de imagen para post it sin fondo de color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64" b="50954" l="27083" r="5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43" t="7748" r="48524" b="47326"/>
          <a:stretch/>
        </p:blipFill>
        <p:spPr bwMode="auto">
          <a:xfrm rot="395035">
            <a:off x="1641690" y="2676851"/>
            <a:ext cx="2383192" cy="218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805642" y="3237442"/>
            <a:ext cx="20552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 b="1" dirty="0">
                <a:solidFill>
                  <a:prstClr val="white"/>
                </a:solidFill>
              </a:rPr>
              <a:t>La seguridad del paciente se define como la aplicación de estrategias para evitar  lesiones o daños que se pueden presentar durante la atención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702099" y="2155030"/>
            <a:ext cx="43265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¿Qué es la Seguridad del Paciente?</a:t>
            </a:r>
          </a:p>
        </p:txBody>
      </p:sp>
      <p:pic>
        <p:nvPicPr>
          <p:cNvPr id="6" name="Picture 2" descr="Resultado de imagen para familia, pacient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6262" r="8183" b="8465"/>
          <a:stretch/>
        </p:blipFill>
        <p:spPr bwMode="auto">
          <a:xfrm>
            <a:off x="3865391" y="3090877"/>
            <a:ext cx="2050879" cy="136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6430108" y="2156719"/>
            <a:ext cx="3513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¿Cómo puedo hacer mi propia seguridad?</a:t>
            </a:r>
          </a:p>
        </p:txBody>
      </p:sp>
      <p:pic>
        <p:nvPicPr>
          <p:cNvPr id="9" name="Picture 6" descr="Resultado de imagen para post it sin fondo de colore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8111" r="73105" b="48211"/>
          <a:stretch/>
        </p:blipFill>
        <p:spPr bwMode="auto">
          <a:xfrm rot="21185771">
            <a:off x="6136368" y="2903865"/>
            <a:ext cx="2554987" cy="194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6430108" y="3380501"/>
            <a:ext cx="19878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prstClr val="white"/>
                </a:solidFill>
              </a:rPr>
              <a:t>Participaré en la toma de decisiones que pueden afectar a mi salud y estar atento  a todo lo que afecte  mi propia seguridad</a:t>
            </a:r>
          </a:p>
        </p:txBody>
      </p:sp>
      <p:pic>
        <p:nvPicPr>
          <p:cNvPr id="11" name="Picture 4" descr="Imagen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041" y="3009140"/>
            <a:ext cx="1563019" cy="173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19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73" y="1669659"/>
            <a:ext cx="2367325" cy="386828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39616" y="4221088"/>
            <a:ext cx="4572000" cy="19620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4050" b="1" dirty="0">
                <a:solidFill>
                  <a:srgbClr val="008EC0"/>
                </a:solidFill>
              </a:rPr>
              <a:t>Recomendaciones que pueden mejorar su seguridad</a:t>
            </a:r>
          </a:p>
        </p:txBody>
      </p:sp>
      <p:pic>
        <p:nvPicPr>
          <p:cNvPr id="2052" name="Picture 4" descr="Canal 6 Nicaragua en vivo, Online ~ Teleame Directos TV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0" r="31577"/>
          <a:stretch/>
        </p:blipFill>
        <p:spPr bwMode="auto">
          <a:xfrm>
            <a:off x="3996686" y="1432176"/>
            <a:ext cx="185786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373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00526" y="2021862"/>
            <a:ext cx="333543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50" b="1" dirty="0">
                <a:solidFill>
                  <a:srgbClr val="008EC0"/>
                </a:solidFill>
              </a:rPr>
              <a:t>Identificación</a:t>
            </a:r>
          </a:p>
        </p:txBody>
      </p:sp>
      <p:pic>
        <p:nvPicPr>
          <p:cNvPr id="5" name="Picture 20" descr="Resultado de imagen para notas de papel de color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78" b="50000"/>
          <a:stretch/>
        </p:blipFill>
        <p:spPr bwMode="auto">
          <a:xfrm rot="21326670">
            <a:off x="2303936" y="2913178"/>
            <a:ext cx="3018356" cy="248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159" y="1955927"/>
            <a:ext cx="600325" cy="84807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557976" y="3559798"/>
            <a:ext cx="22711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438" indent="-71438">
              <a:buFont typeface="Arial" panose="020B0604020202020204" pitchFamily="34" charset="0"/>
              <a:buChar char="•"/>
            </a:pPr>
            <a:r>
              <a:rPr lang="es-CO" sz="1200" b="1" dirty="0">
                <a:solidFill>
                  <a:prstClr val="black"/>
                </a:solidFill>
              </a:rPr>
              <a:t>Siempre tenga a la mano su cedula</a:t>
            </a:r>
          </a:p>
          <a:p>
            <a:pPr marL="71438" indent="-71438">
              <a:buFont typeface="Arial" panose="020B0604020202020204" pitchFamily="34" charset="0"/>
              <a:buChar char="•"/>
            </a:pPr>
            <a:r>
              <a:rPr lang="es-CO" sz="1200" b="1" dirty="0">
                <a:solidFill>
                  <a:prstClr val="black"/>
                </a:solidFill>
              </a:rPr>
              <a:t>Responda al llamado por su nombre</a:t>
            </a:r>
          </a:p>
          <a:p>
            <a:pPr marL="71438" indent="-71438">
              <a:buFont typeface="Arial" panose="020B0604020202020204" pitchFamily="34" charset="0"/>
              <a:buChar char="•"/>
            </a:pPr>
            <a:r>
              <a:rPr lang="es-CO" sz="1200" b="1" dirty="0">
                <a:solidFill>
                  <a:prstClr val="black"/>
                </a:solidFill>
              </a:rPr>
              <a:t>Verifique que su nombre, numero de cedula y fecha de nacimiento están correctos en la historia clínica y la manilla de identificación</a:t>
            </a:r>
          </a:p>
        </p:txBody>
      </p:sp>
      <p:pic>
        <p:nvPicPr>
          <p:cNvPr id="12" name="Picture 18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03" y="2816733"/>
            <a:ext cx="2232248" cy="108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419156083"/>
              </p:ext>
            </p:extLst>
          </p:nvPr>
        </p:nvGraphicFramePr>
        <p:xfrm>
          <a:off x="5362506" y="0"/>
          <a:ext cx="3443808" cy="3271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6738701" y="4246972"/>
            <a:ext cx="3048000" cy="1752600"/>
            <a:chOff x="5580112" y="5072186"/>
            <a:chExt cx="3048000" cy="1752600"/>
          </a:xfrm>
        </p:grpSpPr>
        <p:sp>
          <p:nvSpPr>
            <p:cNvPr id="26" name="Rectángulo 25"/>
            <p:cNvSpPr/>
            <p:nvPr/>
          </p:nvSpPr>
          <p:spPr>
            <a:xfrm>
              <a:off x="5580112" y="5072186"/>
              <a:ext cx="14478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Agresión</a:t>
              </a: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7180312" y="6291386"/>
              <a:ext cx="1447800" cy="533400"/>
            </a:xfrm>
            <a:prstGeom prst="rect">
              <a:avLst/>
            </a:prstGeom>
            <a:solidFill>
              <a:srgbClr val="B686D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Suicido</a:t>
              </a: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7180312" y="5681786"/>
              <a:ext cx="1447800" cy="533400"/>
            </a:xfrm>
            <a:prstGeom prst="rect">
              <a:avLst/>
            </a:prstGeom>
            <a:solidFill>
              <a:srgbClr val="E4A11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Alergias</a:t>
              </a: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7180312" y="5072186"/>
              <a:ext cx="14478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Evasión</a:t>
              </a: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5580112" y="5681786"/>
              <a:ext cx="14478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Caídas</a:t>
              </a: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5580112" y="6291386"/>
              <a:ext cx="14478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490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Resultado de imagen para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65" y="1468344"/>
            <a:ext cx="892664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2711625" y="1268760"/>
            <a:ext cx="307976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50" b="1" dirty="0">
                <a:solidFill>
                  <a:srgbClr val="008EC0"/>
                </a:solidFill>
              </a:rPr>
              <a:t>Prevención de caídas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775520" y="3429001"/>
            <a:ext cx="375014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350" dirty="0"/>
              <a:t>Acuda a la consulta Ambulatoria con un acompañante mayor de edad.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350" dirty="0"/>
              <a:t>Utilice calzado antideslizante y evite caminar, sobre el piso mojado.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350" dirty="0"/>
              <a:t>Si se siente mareado o con visión borrosa informe al personal  de el hospital.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350" dirty="0"/>
              <a:t>Siéntese y levántese de la cama  pausadamente antes de atender al llamado.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350" dirty="0"/>
              <a:t>Si ha sufrido alguna caída, infórmelo al personal de la sala, donde se encuentre.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032104" y="4581128"/>
            <a:ext cx="3275856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numCol="1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No se levante solo, pida ayuda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Permita la evaluación médica y el tratamiento</a:t>
            </a:r>
          </a:p>
        </p:txBody>
      </p:sp>
      <p:pic>
        <p:nvPicPr>
          <p:cNvPr id="13" name="Picture 20" descr="Resultado de imagen para ti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2564904"/>
            <a:ext cx="1427341" cy="731292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7104112" y="3789040"/>
            <a:ext cx="29718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Si usted se CAE</a:t>
            </a:r>
          </a:p>
        </p:txBody>
      </p:sp>
      <p:sp>
        <p:nvSpPr>
          <p:cNvPr id="18" name="Flecha curvada hacia la derecha 17"/>
          <p:cNvSpPr/>
          <p:nvPr/>
        </p:nvSpPr>
        <p:spPr>
          <a:xfrm>
            <a:off x="6528048" y="4005064"/>
            <a:ext cx="914400" cy="533400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8" r="12690"/>
          <a:stretch/>
        </p:blipFill>
        <p:spPr bwMode="auto">
          <a:xfrm>
            <a:off x="7953631" y="1768174"/>
            <a:ext cx="1272761" cy="167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610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43472" y="2090172"/>
            <a:ext cx="413605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50" b="1" dirty="0">
                <a:solidFill>
                  <a:srgbClr val="008EC0"/>
                </a:solidFill>
              </a:rPr>
              <a:t>Prevención de Infecciones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922748" y="3324893"/>
            <a:ext cx="147989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350" b="1" i="1" dirty="0">
                <a:solidFill>
                  <a:srgbClr val="FF0000"/>
                </a:solidFill>
              </a:rPr>
              <a:t>Higiene de Manos</a:t>
            </a:r>
          </a:p>
        </p:txBody>
      </p:sp>
      <p:pic>
        <p:nvPicPr>
          <p:cNvPr id="5" name="Picture 2" descr="Lavado de manos : IlustraciÃ³n de 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415" y="3756759"/>
            <a:ext cx="3078370" cy="220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623392" y="3762327"/>
            <a:ext cx="12799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prstClr val="black"/>
                </a:solidFill>
              </a:rPr>
              <a:t>Es un hábito importante para la prevención y control de las infecciones.</a:t>
            </a:r>
          </a:p>
        </p:txBody>
      </p:sp>
      <p:pic>
        <p:nvPicPr>
          <p:cNvPr id="8" name="Picture 20" descr="Resultado de imagen para notas de papel de color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9" t="1067" r="2578" b="51372"/>
          <a:stretch/>
        </p:blipFill>
        <p:spPr bwMode="auto">
          <a:xfrm rot="20955364">
            <a:off x="6213007" y="3556103"/>
            <a:ext cx="2699261" cy="232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 rot="21093774">
            <a:off x="6359350" y="3972563"/>
            <a:ext cx="2352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8" indent="-71438">
              <a:buFont typeface="Arial" panose="020B0604020202020204" pitchFamily="34" charset="0"/>
              <a:buChar char="•"/>
            </a:pPr>
            <a:r>
              <a:rPr lang="es-CO" sz="1200" b="1" dirty="0">
                <a:solidFill>
                  <a:prstClr val="white"/>
                </a:solidFill>
              </a:rPr>
              <a:t>Al estornudar o toser, cubra boca y nariz con un pañuelo desechable.</a:t>
            </a:r>
          </a:p>
          <a:p>
            <a:pPr marL="71438" indent="-71438">
              <a:buFont typeface="Arial" panose="020B0604020202020204" pitchFamily="34" charset="0"/>
              <a:buChar char="•"/>
            </a:pPr>
            <a:r>
              <a:rPr lang="es-CO" sz="1200" b="1" dirty="0">
                <a:solidFill>
                  <a:prstClr val="white"/>
                </a:solidFill>
              </a:rPr>
              <a:t>Tosa o estornude en la manga de su camisa o blusa.</a:t>
            </a:r>
          </a:p>
          <a:p>
            <a:pPr marL="71438" indent="-71438">
              <a:buFont typeface="Arial" panose="020B0604020202020204" pitchFamily="34" charset="0"/>
              <a:buChar char="•"/>
            </a:pPr>
            <a:r>
              <a:rPr lang="es-CO" sz="1200" b="1" dirty="0">
                <a:solidFill>
                  <a:prstClr val="white"/>
                </a:solidFill>
              </a:rPr>
              <a:t>Si está tosiendo, utilice tapabocas, cubra boca y nariz.</a:t>
            </a:r>
          </a:p>
          <a:p>
            <a:pPr marL="71438" indent="-71438">
              <a:buFont typeface="Arial" panose="020B0604020202020204" pitchFamily="34" charset="0"/>
              <a:buChar char="•"/>
            </a:pPr>
            <a:r>
              <a:rPr lang="es-CO" sz="1200" b="1" dirty="0">
                <a:solidFill>
                  <a:prstClr val="white"/>
                </a:solidFill>
              </a:rPr>
              <a:t>Después de toser o estornudar, lávese las manos.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088549" y="1510216"/>
            <a:ext cx="138986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350" b="1" i="1" dirty="0">
                <a:solidFill>
                  <a:srgbClr val="FF0000"/>
                </a:solidFill>
              </a:rPr>
              <a:t>Cuando tiene tos</a:t>
            </a:r>
          </a:p>
        </p:txBody>
      </p:sp>
      <p:pic>
        <p:nvPicPr>
          <p:cNvPr id="11" name="Picture 2" descr="Resultado de imagen para estornudar, correcto incorrec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523" y="1858503"/>
            <a:ext cx="2460574" cy="145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Resultado de imagen para tip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85" y="1370092"/>
            <a:ext cx="1427341" cy="731292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Resultado de imagen para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3938">
            <a:off x="405592" y="2168192"/>
            <a:ext cx="795120" cy="12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04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87152" y="242088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Nuestro equipo humano les brindará la mejor atención con calidez y seguridad, ya que cuidarlo es nuestro objetivo. </a:t>
            </a:r>
          </a:p>
          <a:p>
            <a:pPr algn="ctr"/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Deseamos su pronta mejoría y esperamos que la atención brindada sea para usted y su familia de total agrado.</a:t>
            </a:r>
            <a:endParaRPr lang="es-CO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42" name="Picture 2" descr="Los Médicos | Imagenes de enfermeras animadas, Medico dibuj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608" y="2092501"/>
            <a:ext cx="3450548" cy="345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360" y="2076156"/>
            <a:ext cx="1871337" cy="317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33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55940" y="1836854"/>
            <a:ext cx="5724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2400" b="1" i="1" dirty="0">
                <a:solidFill>
                  <a:srgbClr val="FF0000"/>
                </a:solidFill>
              </a:rPr>
              <a:t>Momentos Claves para la higiene de manos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663952" y="2475932"/>
            <a:ext cx="57584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Tx/>
              <a:buAutoNum type="arabicPeriod"/>
            </a:pPr>
            <a:r>
              <a:rPr lang="es-CO" dirty="0">
                <a:solidFill>
                  <a:prstClr val="black"/>
                </a:solidFill>
              </a:rPr>
              <a:t>Antes de ir al baño</a:t>
            </a:r>
          </a:p>
          <a:p>
            <a:pPr marL="257175" indent="-257175">
              <a:buFontTx/>
              <a:buAutoNum type="arabicPeriod"/>
            </a:pPr>
            <a:r>
              <a:rPr lang="es-CO" dirty="0">
                <a:solidFill>
                  <a:prstClr val="black"/>
                </a:solidFill>
              </a:rPr>
              <a:t>Después de ir al baño </a:t>
            </a:r>
          </a:p>
          <a:p>
            <a:pPr marL="257175" indent="-257175">
              <a:buFontTx/>
              <a:buAutoNum type="arabicPeriod"/>
            </a:pPr>
            <a:r>
              <a:rPr lang="es-CO" dirty="0">
                <a:solidFill>
                  <a:prstClr val="black"/>
                </a:solidFill>
              </a:rPr>
              <a:t>Antes del contacto con el paciente, después de tener contacto, con el ambiente.</a:t>
            </a:r>
          </a:p>
          <a:p>
            <a:pPr marL="257175" indent="-257175">
              <a:buFontTx/>
              <a:buAutoNum type="arabicPeriod"/>
            </a:pPr>
            <a:r>
              <a:rPr lang="es-CO" dirty="0">
                <a:solidFill>
                  <a:prstClr val="black"/>
                </a:solidFill>
              </a:rPr>
              <a:t>Antes de consumir el medicamento. Y el alimento.</a:t>
            </a:r>
          </a:p>
          <a:p>
            <a:pPr marL="257175" indent="-257175">
              <a:buFontTx/>
              <a:buAutoNum type="arabicPeriod"/>
            </a:pPr>
            <a:r>
              <a:rPr lang="es-CO" dirty="0">
                <a:solidFill>
                  <a:prstClr val="black"/>
                </a:solidFill>
              </a:rPr>
              <a:t>Después de exposición a fluidos corporales,  orines, materia fecal, fluido corporal sudor y saliva.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t="11851" b="13005"/>
          <a:stretch/>
        </p:blipFill>
        <p:spPr>
          <a:xfrm>
            <a:off x="5015880" y="4409789"/>
            <a:ext cx="5652026" cy="215307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905408" y="2954295"/>
            <a:ext cx="413605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50" b="1" dirty="0">
                <a:solidFill>
                  <a:srgbClr val="008EC0"/>
                </a:solidFill>
              </a:rPr>
              <a:t>Prevención de Infecciones</a:t>
            </a:r>
          </a:p>
        </p:txBody>
      </p:sp>
      <p:pic>
        <p:nvPicPr>
          <p:cNvPr id="7" name="Picture 20" descr="Resultado de imagen para ti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53" y="1895115"/>
            <a:ext cx="1427341" cy="731292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sultado de imagen para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3938">
            <a:off x="811765" y="3050994"/>
            <a:ext cx="795120" cy="12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39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Resultado de imagen para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7508">
            <a:off x="2028083" y="1285312"/>
            <a:ext cx="757490" cy="10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2935776" y="1366640"/>
            <a:ext cx="372809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50" b="1" dirty="0">
                <a:solidFill>
                  <a:srgbClr val="008EC0"/>
                </a:solidFill>
              </a:rPr>
              <a:t>Cuidado con los medicamentos</a:t>
            </a:r>
          </a:p>
        </p:txBody>
      </p:sp>
      <p:pic>
        <p:nvPicPr>
          <p:cNvPr id="11" name="Picture 2" descr="Resultado de imagen para pildoras dibuj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t="3038" r="3631"/>
          <a:stretch/>
        </p:blipFill>
        <p:spPr bwMode="auto">
          <a:xfrm>
            <a:off x="7824192" y="2389860"/>
            <a:ext cx="2539320" cy="33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407368" y="2705468"/>
            <a:ext cx="7056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 Narrow" panose="020B0606020202030204" pitchFamily="34" charset="0"/>
              </a:rPr>
              <a:t>Informe  al medico o al personal de salud sobre todos los medicamentos que toma, incluso los naturales  y Vitaminas.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 Narrow" panose="020B0606020202030204" pitchFamily="34" charset="0"/>
              </a:rPr>
              <a:t>Informe al medico si presenta alergia a algún medicamento.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 Narrow" panose="020B0606020202030204" pitchFamily="34" charset="0"/>
              </a:rPr>
              <a:t>Pregunte para que sirven los medicamentos que le ordenan o administran, a, para qué le sirven y que efectos indeseados puede presentar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 Narrow" panose="020B0606020202030204" pitchFamily="34" charset="0"/>
              </a:rPr>
              <a:t>Las pastillas deben sacarse de los sobres, solo antes de administrarlos.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 Narrow" panose="020B0606020202030204" pitchFamily="34" charset="0"/>
              </a:rPr>
              <a:t>Mantenga los medicamentos en su envase original. 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Continúe del tratamiento solo lo puede suspender cuando su medico tratante lo ordene</a:t>
            </a:r>
            <a:endParaRPr lang="es-CO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43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979607"/>
            <a:ext cx="3813681" cy="286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esultado de imagen para post it sin fondo de color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5" t="7849" r="25817" b="50344"/>
          <a:stretch/>
        </p:blipFill>
        <p:spPr bwMode="auto">
          <a:xfrm rot="21316758">
            <a:off x="1261227" y="1953199"/>
            <a:ext cx="4507554" cy="518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499952" y="3117076"/>
            <a:ext cx="38717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  <a:latin typeface="Arial Narrow" panose="020B0606020202030204" pitchFamily="34" charset="0"/>
              </a:rPr>
              <a:t>Pregunte todo lo que no entienda, no se quede con dudas.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  <a:latin typeface="Arial Narrow" panose="020B0606020202030204" pitchFamily="34" charset="0"/>
              </a:rPr>
              <a:t>Hable con libertad y tranquilidad sobre su enfermedad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  <a:latin typeface="Arial Narrow" panose="020B0606020202030204" pitchFamily="34" charset="0"/>
              </a:rPr>
              <a:t>Si le van a realizar un examen o procedimiento, debe saber quera que sirve y que riesgos puede presentar.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  <a:latin typeface="Arial Narrow" panose="020B0606020202030204" pitchFamily="34" charset="0"/>
              </a:rPr>
              <a:t>Informe cualquier cambio que crea importante en su estado de salud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567608" y="1542053"/>
            <a:ext cx="319607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50" b="1" dirty="0">
                <a:solidFill>
                  <a:srgbClr val="008EC0"/>
                </a:solidFill>
              </a:rPr>
              <a:t>Comunicación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/>
          <a:srcRect l="9384" t="16147" r="18226" b="6799"/>
          <a:stretch/>
        </p:blipFill>
        <p:spPr>
          <a:xfrm>
            <a:off x="1499952" y="1392636"/>
            <a:ext cx="805563" cy="1014413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961480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456" y="1700808"/>
            <a:ext cx="1057906" cy="12976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683089"/>
            <a:ext cx="2367325" cy="386828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67608" y="1700808"/>
            <a:ext cx="46805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El medico ordena la saluda cuando ya no existe riesgo para el paciente y la familia o cuidadores.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Si observa elementos como maquinas de afeitar, cordones, correas y objetos filosos o drogas,  informe esta situación inmediatamente al personal que lo atiende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Evite el consumo de sustancia psicoactivas, esto afecta el tratamiento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Si observa situaciones “intimas” informe  inmediatamente al personal que lo atiende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Si otra persona lo está agrediendo, informe al personal que lo cuida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148482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D30B93B-BA40-45A5-84CF-4384E7C00E44}"/>
              </a:ext>
            </a:extLst>
          </p:cNvPr>
          <p:cNvSpPr txBox="1"/>
          <p:nvPr/>
        </p:nvSpPr>
        <p:spPr>
          <a:xfrm>
            <a:off x="7392144" y="2671870"/>
            <a:ext cx="364772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s-E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A-E-I-O-U</a:t>
            </a:r>
          </a:p>
        </p:txBody>
      </p:sp>
    </p:spTree>
    <p:extLst>
      <p:ext uri="{BB962C8B-B14F-4D97-AF65-F5344CB8AC3E}">
        <p14:creationId xmlns:p14="http://schemas.microsoft.com/office/powerpoint/2010/main" val="61359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005023" y="3641860"/>
            <a:ext cx="4056112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</a:pPr>
            <a:r>
              <a:rPr lang="es-CO" sz="1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Ubicación del Servicio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985284" y="4019800"/>
            <a:ext cx="2759968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</a:pPr>
            <a:r>
              <a:rPr lang="es-CO" sz="1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Temas administrativos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619620" y="2455205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Oportunidad de atención</a:t>
            </a:r>
            <a:endParaRPr lang="es-CO" sz="1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4" b="100000" l="2500" r="97500">
                        <a14:foregroundMark x1="25625" y1="34461" x2="40000" y2="58562"/>
                        <a14:foregroundMark x1="75625" y1="48837" x2="59375" y2="56871"/>
                        <a14:foregroundMark x1="64375" y1="67865" x2="65625" y2="69133"/>
                        <a14:foregroundMark x1="55625" y1="79281" x2="61875" y2="79281"/>
                        <a14:foregroundMark x1="73125" y1="74207" x2="72500" y2="74207"/>
                        <a14:foregroundMark x1="72500" y1="74207" x2="72500" y2="74207"/>
                        <a14:foregroundMark x1="23125" y1="23044" x2="26875" y2="226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732443" y="2653057"/>
            <a:ext cx="2243885" cy="425587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6808" t="16520" r="75552" b="50127"/>
          <a:stretch/>
        </p:blipFill>
        <p:spPr>
          <a:xfrm>
            <a:off x="2724477" y="4297842"/>
            <a:ext cx="1008112" cy="108012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/>
          <a:srcRect l="75063" t="16520" r="7297" b="50127"/>
          <a:stretch/>
        </p:blipFill>
        <p:spPr>
          <a:xfrm>
            <a:off x="7943655" y="4205703"/>
            <a:ext cx="1008113" cy="108012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6"/>
          <a:srcRect l="57560" t="16520" r="24800" b="50127"/>
          <a:stretch/>
        </p:blipFill>
        <p:spPr>
          <a:xfrm>
            <a:off x="6996911" y="2838360"/>
            <a:ext cx="1008112" cy="108012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/>
          <a:srcRect l="41180" t="16520" r="42440" b="50127"/>
          <a:stretch/>
        </p:blipFill>
        <p:spPr>
          <a:xfrm>
            <a:off x="5180559" y="1785573"/>
            <a:ext cx="936104" cy="108012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/>
          <a:srcRect l="24448" t="16520" r="59173" b="51687"/>
          <a:stretch/>
        </p:blipFill>
        <p:spPr>
          <a:xfrm>
            <a:off x="3641598" y="2865693"/>
            <a:ext cx="936104" cy="102959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497452" y="2448699"/>
            <a:ext cx="249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Emergencias </a:t>
            </a:r>
            <a:endParaRPr lang="es-CO" sz="1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935760" y="1268760"/>
            <a:ext cx="3480048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just">
              <a:lnSpc>
                <a:spcPct val="107000"/>
              </a:lnSpc>
            </a:pPr>
            <a:r>
              <a:rPr lang="es-CO" sz="1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Incidentes y eventos adversos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863752" y="395953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Nemotecnia A-E-I-O-U</a:t>
            </a:r>
            <a:endParaRPr lang="es-CO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23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343472" y="2082441"/>
            <a:ext cx="57606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487488" y="1788140"/>
            <a:ext cx="322751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</a:pPr>
            <a:r>
              <a:rPr lang="es-CO" sz="28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Temas </a:t>
            </a:r>
            <a:r>
              <a:rPr lang="es-CO" sz="2800" b="1" dirty="0" err="1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dministrativos</a:t>
            </a:r>
            <a:endParaRPr lang="es-CO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10588" y="3984531"/>
            <a:ext cx="518541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cubiertos por el Plan Obligatorio de Salud y Servicios NO cubiertos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Copagos y caitos moderadoras según el tipo de Afiliación en Salud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Trámites para nuevas citas o citas de control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Tramites para acceder a la entrega de medicamentos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459799" y="1083648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Nemotecnia A-E-I-O-U</a:t>
            </a:r>
            <a:endParaRPr lang="es-CO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4" b="100000" l="2500" r="97500">
                        <a14:foregroundMark x1="25625" y1="34461" x2="40000" y2="58562"/>
                        <a14:foregroundMark x1="75625" y1="48837" x2="59375" y2="56871"/>
                        <a14:foregroundMark x1="64375" y1="67865" x2="65625" y2="69133"/>
                        <a14:foregroundMark x1="55625" y1="79281" x2="61875" y2="79281"/>
                        <a14:foregroundMark x1="73125" y1="74207" x2="72500" y2="74207"/>
                        <a14:foregroundMark x1="72500" y1="74207" x2="72500" y2="74207"/>
                        <a14:foregroundMark x1="23125" y1="23044" x2="26875" y2="226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8408" y="1916832"/>
            <a:ext cx="1907871" cy="360956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6808" t="16520" r="77017" b="50127"/>
          <a:stretch/>
        </p:blipFill>
        <p:spPr>
          <a:xfrm rot="196159">
            <a:off x="929771" y="1842158"/>
            <a:ext cx="924403" cy="1080120"/>
          </a:xfrm>
          <a:prstGeom prst="rect">
            <a:avLst/>
          </a:prstGeom>
        </p:spPr>
      </p:pic>
      <p:pic>
        <p:nvPicPr>
          <p:cNvPr id="4098" name="Picture 2" descr="Qué es el SIAU? Sistema de Información y Atención a Usuarios - YouTub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2" t="11888" r="17019" b="8313"/>
          <a:stretch/>
        </p:blipFill>
        <p:spPr bwMode="auto">
          <a:xfrm>
            <a:off x="5682481" y="2947759"/>
            <a:ext cx="3365428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037782" y="3144784"/>
            <a:ext cx="392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oficina SIAU, le brindan informacion a cerca de: </a:t>
            </a:r>
            <a:endParaRPr lang="es-CO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8864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647728" y="2420888"/>
            <a:ext cx="4572000" cy="230832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caso de evacuación, el personal que lo cuida, lo guiará hasta el punto de encuentro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Camine siempre con calma y a la derecha de los pasillos o corredores, nunca se retire del grupo.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  <a:latin typeface="OpenSans-CondensedLight"/>
              </a:rPr>
              <a:t>El sonido que nos indica que se debe evacuar es el de un PITO sostenido  </a:t>
            </a:r>
          </a:p>
        </p:txBody>
      </p:sp>
      <p:pic>
        <p:nvPicPr>
          <p:cNvPr id="17" name="Picture 2" descr="Resultado de imagen para ruta de evacuacion y punto de encuentr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3" r="17206"/>
          <a:stretch/>
        </p:blipFill>
        <p:spPr bwMode="auto">
          <a:xfrm>
            <a:off x="8698248" y="2088991"/>
            <a:ext cx="1699074" cy="266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24448" t="16520" r="59173" b="51687"/>
          <a:stretch/>
        </p:blipFill>
        <p:spPr>
          <a:xfrm rot="21109639">
            <a:off x="555214" y="2651702"/>
            <a:ext cx="936104" cy="102959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353432" y="3158514"/>
            <a:ext cx="24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err="1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mergencias</a:t>
            </a:r>
            <a:r>
              <a:rPr lang="es-CO" sz="28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CO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071664" y="1174913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Nemotecnia A-E-I-O-U</a:t>
            </a:r>
            <a:endParaRPr lang="es-CO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81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79576" y="5527228"/>
            <a:ext cx="766923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  <a:latin typeface="OpenSans-CondensedLight"/>
              </a:rPr>
              <a:t>Por favor reporte al enfermero del servicio las situaciones Anormales: Maltrato, caídas, lesiones en la piel, dolor intenso, golpes, alergias, agresiones o peleas, perdida de pertenecías y evasiones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352288" y="3032497"/>
            <a:ext cx="345638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prstClr val="black"/>
                </a:solidFill>
              </a:rPr>
              <a:t>Posibles riesgos durante la atención: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Riesgo de Agresión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Riesgo de Caídas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Riesgo de lesiones en la piel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Riesgo de evasión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Riesgo de alergias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Riesgo de intento suicida</a:t>
            </a:r>
          </a:p>
        </p:txBody>
      </p:sp>
      <p:sp>
        <p:nvSpPr>
          <p:cNvPr id="3" name="Elipse 2"/>
          <p:cNvSpPr/>
          <p:nvPr/>
        </p:nvSpPr>
        <p:spPr>
          <a:xfrm>
            <a:off x="6728552" y="3682603"/>
            <a:ext cx="288032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6728552" y="3968849"/>
            <a:ext cx="288032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7448632" y="4217366"/>
            <a:ext cx="288032" cy="21602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512528" y="4474691"/>
            <a:ext cx="288032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6512528" y="4762723"/>
            <a:ext cx="288032" cy="216024"/>
          </a:xfrm>
          <a:prstGeom prst="ellipse">
            <a:avLst/>
          </a:prstGeom>
          <a:solidFill>
            <a:srgbClr val="E6A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7160600" y="5122763"/>
            <a:ext cx="288032" cy="21602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344176" y="1149217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Nemotecnia A-E-I-O-U</a:t>
            </a:r>
            <a:endParaRPr lang="es-CO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/>
          <a:srcRect l="41180" t="16520" r="42440" b="50127"/>
          <a:stretch/>
        </p:blipFill>
        <p:spPr>
          <a:xfrm rot="299583">
            <a:off x="2578868" y="2027527"/>
            <a:ext cx="936104" cy="108012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94" b="100000" l="2500" r="97500">
                        <a14:foregroundMark x1="25625" y1="34461" x2="40000" y2="58562"/>
                        <a14:foregroundMark x1="75625" y1="48837" x2="59375" y2="56871"/>
                        <a14:foregroundMark x1="64375" y1="67865" x2="65625" y2="69133"/>
                        <a14:foregroundMark x1="55625" y1="79281" x2="61875" y2="79281"/>
                        <a14:foregroundMark x1="73125" y1="74207" x2="72500" y2="74207"/>
                        <a14:foregroundMark x1="72500" y1="74207" x2="72500" y2="74207"/>
                        <a14:foregroundMark x1="23125" y1="23044" x2="26875" y2="226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8880" y="1479146"/>
            <a:ext cx="2438349" cy="461165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260336" y="2601819"/>
            <a:ext cx="418829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just">
              <a:lnSpc>
                <a:spcPct val="107000"/>
              </a:lnSpc>
            </a:pPr>
            <a:r>
              <a:rPr lang="es-CO" sz="2000" b="1" dirty="0" err="1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ncidentes</a:t>
            </a:r>
            <a:r>
              <a:rPr lang="es-CO" sz="20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eventos adversos</a:t>
            </a:r>
          </a:p>
        </p:txBody>
      </p:sp>
    </p:spTree>
    <p:extLst>
      <p:ext uri="{BB962C8B-B14F-4D97-AF65-F5344CB8AC3E}">
        <p14:creationId xmlns:p14="http://schemas.microsoft.com/office/powerpoint/2010/main" val="2017427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071664" y="1194566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Nemotecnia A-E-I-O-U</a:t>
            </a:r>
            <a:endParaRPr lang="es-CO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57560" t="16520" r="24800" b="50127"/>
          <a:stretch/>
        </p:blipFill>
        <p:spPr>
          <a:xfrm rot="881775">
            <a:off x="379507" y="1889549"/>
            <a:ext cx="1008112" cy="108012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199456" y="2287789"/>
            <a:ext cx="51802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err="1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portunidad</a:t>
            </a:r>
            <a:r>
              <a:rPr lang="es-CO" sz="32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atención</a:t>
            </a:r>
            <a:endParaRPr lang="es-CO" sz="32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258987" y="2938760"/>
          <a:ext cx="10341867" cy="32156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903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Tiempos de espera 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Consulta externa: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>
                          <a:solidFill>
                            <a:schemeClr val="tx1"/>
                          </a:solidFill>
                        </a:rPr>
                        <a:t>Hasta 30 minutos después de la hora asignada para la cita</a:t>
                      </a:r>
                      <a:endParaRPr lang="es-CO" dirty="0">
                        <a:solidFill>
                          <a:schemeClr val="tx1"/>
                        </a:solidFill>
                        <a:latin typeface="OpenSans-CondensedLigh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Urgencias</a:t>
                      </a:r>
                      <a:endParaRPr lang="es-CO" dirty="0">
                        <a:latin typeface="OpenSans-CondensedLigh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Triage I: Inmediato</a:t>
                      </a:r>
                    </a:p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Triage II: 30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minutos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Triage III: 120 minutos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Hospitalización</a:t>
                      </a:r>
                      <a:endParaRPr lang="es-CO" dirty="0">
                        <a:latin typeface="OpenSans-CondensedLigh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Traslado a Hospitalización: 4 horas desde la orden de traslado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OpenSans-CondensedLight"/>
                        </a:rPr>
                        <a:t>Tiempo de esper</a:t>
                      </a:r>
                      <a:r>
                        <a:rPr lang="es-ES" baseline="0" dirty="0">
                          <a:latin typeface="OpenSans-CondensedLight"/>
                        </a:rPr>
                        <a:t>a en LABORATORIO CLINICO</a:t>
                      </a:r>
                      <a:endParaRPr lang="es-CO" dirty="0">
                        <a:latin typeface="OpenSans-CondensedLigh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Entre la toma y la informacion del resultado por parte del medico tratante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Prioridad A: 4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horas </a:t>
                      </a:r>
                    </a:p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Prioridad B: 8 horas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Prioridad C: 12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horas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94" b="100000" l="2500" r="97500">
                        <a14:foregroundMark x1="25625" y1="34461" x2="40000" y2="58562"/>
                        <a14:foregroundMark x1="75625" y1="48837" x2="59375" y2="56871"/>
                        <a14:foregroundMark x1="64375" y1="67865" x2="65625" y2="69133"/>
                        <a14:foregroundMark x1="55625" y1="79281" x2="61875" y2="79281"/>
                        <a14:foregroundMark x1="73125" y1="74207" x2="72500" y2="74207"/>
                        <a14:foregroundMark x1="72500" y1="74207" x2="72500" y2="74207"/>
                        <a14:foregroundMark x1="23125" y1="23044" x2="26875" y2="226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2424" y="1628800"/>
            <a:ext cx="2386643" cy="461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68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611452" y="2345562"/>
            <a:ext cx="5887271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damos una cordial bienvenida al Hospital Departamental Psiquiátrico Universitario del Valle ESE, con esta cartilla queremos brindarle  la información necesaria para que usted, cuidador y familia tengan las respuestas rápidas y claras a preguntas frecuentes y pueda sentir tranquilidad en todos los entornos que hacen parte de nuestra institución.</a:t>
            </a:r>
            <a:endParaRPr lang="es-C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1464" y="2852936"/>
            <a:ext cx="1871337" cy="317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36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5025068" y="3602567"/>
            <a:ext cx="5247395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 en la habitación y en el entorno.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 del consultorio a atender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 de Hospitalización día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de lugares asignados para temas administrativos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de salud tratante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647728" y="100866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Nemotecnia A-E-I-O-U</a:t>
            </a:r>
            <a:endParaRPr lang="es-CO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75063" t="16520" r="7297" b="50127"/>
          <a:stretch/>
        </p:blipFill>
        <p:spPr>
          <a:xfrm rot="21290542">
            <a:off x="3838253" y="1806001"/>
            <a:ext cx="1008113" cy="108012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94" b="100000" l="2500" r="97500">
                        <a14:foregroundMark x1="25625" y1="34461" x2="40000" y2="58562"/>
                        <a14:foregroundMark x1="75625" y1="48837" x2="59375" y2="56871"/>
                        <a14:foregroundMark x1="64375" y1="67865" x2="65625" y2="69133"/>
                        <a14:foregroundMark x1="55625" y1="79281" x2="61875" y2="79281"/>
                        <a14:foregroundMark x1="73125" y1="74207" x2="72500" y2="74207"/>
                        <a14:foregroundMark x1="72500" y1="74207" x2="72500" y2="74207"/>
                        <a14:foregroundMark x1="23125" y1="23044" x2="26875" y2="226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8880" y="1479146"/>
            <a:ext cx="2438349" cy="461165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367236" y="2287092"/>
            <a:ext cx="555358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</a:pPr>
            <a:r>
              <a:rPr lang="es-CO" sz="3200" b="1" dirty="0" err="1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bicación</a:t>
            </a:r>
            <a:r>
              <a:rPr lang="es-CO" sz="32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Servicio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791744" y="292924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El personal de salud le indicará: </a:t>
            </a:r>
            <a:endParaRPr lang="es-CO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25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D30B93B-BA40-45A5-84CF-4384E7C00E44}"/>
              </a:ext>
            </a:extLst>
          </p:cNvPr>
          <p:cNvSpPr txBox="1"/>
          <p:nvPr/>
        </p:nvSpPr>
        <p:spPr>
          <a:xfrm>
            <a:off x="6299841" y="3068960"/>
            <a:ext cx="589215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es-CO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Recomendaciones durante la Hospitalización</a:t>
            </a:r>
          </a:p>
        </p:txBody>
      </p:sp>
    </p:spTree>
    <p:extLst>
      <p:ext uri="{BB962C8B-B14F-4D97-AF65-F5344CB8AC3E}">
        <p14:creationId xmlns:p14="http://schemas.microsoft.com/office/powerpoint/2010/main" val="3756672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manilla de identificacion de paciente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772816"/>
            <a:ext cx="3456384" cy="252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663952" y="16288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Entregue a su familia todos los elementos de valor como joyas o dinero, en caso de que no quiera entregar estos elementos a familiares, puede dejarlos en custodia entregándolos al personal de enfermería.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91952" y="436510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personal de enfermería le colocará la manilla de identificación, es importante que la conserve durante toda la hospitalización.</a:t>
            </a: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021" b="84238" l="32759" r="691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05" t="16925" r="29793" b="14128"/>
          <a:stretch/>
        </p:blipFill>
        <p:spPr bwMode="auto">
          <a:xfrm>
            <a:off x="7104113" y="3573016"/>
            <a:ext cx="2138083" cy="254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022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124" y="2532002"/>
            <a:ext cx="2314369" cy="2689523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3154622" y="1167298"/>
            <a:ext cx="6228184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000" dirty="0">
                <a:solidFill>
                  <a:srgbClr val="00A4D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Útiles de aseo personal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271464" y="2099953"/>
            <a:ext cx="6948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Para la hospitalización, es necesario tener disponible elementos de aseo personal: </a:t>
            </a:r>
          </a:p>
        </p:txBody>
      </p:sp>
      <p:pic>
        <p:nvPicPr>
          <p:cNvPr id="1028" name="Picture 4" descr="Resultado de imagen para listad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3703" r="1326" b="7362"/>
          <a:stretch/>
        </p:blipFill>
        <p:spPr bwMode="auto">
          <a:xfrm>
            <a:off x="1271464" y="2843029"/>
            <a:ext cx="3131840" cy="301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403304" y="317317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Crema hidratante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Jabón de baño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Crema dental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Desodorante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Cepillo de dientes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Shampoo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Peine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Maquina de afeitar (Entregar directamente al personal de salud)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Toalla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Pañales y pañitos húmedos</a:t>
            </a:r>
          </a:p>
        </p:txBody>
      </p:sp>
    </p:spTree>
    <p:extLst>
      <p:ext uri="{BB962C8B-B14F-4D97-AF65-F5344CB8AC3E}">
        <p14:creationId xmlns:p14="http://schemas.microsoft.com/office/powerpoint/2010/main" val="3560353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53845" y="14847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la hospitalización tenga disponible para el cambio diario: ropa cómoda, </a:t>
            </a:r>
            <a:r>
              <a:rPr lang="es-CO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chanchas y calzado antideslizante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Pijama para el descanso</a:t>
            </a:r>
          </a:p>
        </p:txBody>
      </p:sp>
      <p:pic>
        <p:nvPicPr>
          <p:cNvPr id="8194" name="Picture 2" descr="Resultado de imagen para ruta de evacuacion y punto de encuent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618774"/>
            <a:ext cx="436245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1" y="3429001"/>
            <a:ext cx="1871337" cy="317833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431704" y="2780928"/>
            <a:ext cx="2520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caso de evacuación, el personal que lo cuida, lo guiará hasta el punto de encuentro asignado.  Camine siempre con calma y a la derecha de los pasillos o corredores, nunca se retire del grupo.</a:t>
            </a:r>
          </a:p>
        </p:txBody>
      </p:sp>
    </p:spTree>
    <p:extLst>
      <p:ext uri="{BB962C8B-B14F-4D97-AF65-F5344CB8AC3E}">
        <p14:creationId xmlns:p14="http://schemas.microsoft.com/office/powerpoint/2010/main" val="2576539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488" t="10161" r="2458"/>
          <a:stretch/>
        </p:blipFill>
        <p:spPr>
          <a:xfrm>
            <a:off x="3089412" y="1625767"/>
            <a:ext cx="5688632" cy="471027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981232"/>
            <a:ext cx="1692792" cy="3049071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886718"/>
              </p:ext>
            </p:extLst>
          </p:nvPr>
        </p:nvGraphicFramePr>
        <p:xfrm>
          <a:off x="821160" y="2907102"/>
          <a:ext cx="468052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4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r>
                        <a:rPr lang="es-CO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7: 30 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Baño e</a:t>
                      </a:r>
                      <a:r>
                        <a:rPr lang="es-CO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higiene personal</a:t>
                      </a:r>
                      <a:endParaRPr lang="es-CO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52">
                <a:tc>
                  <a:txBody>
                    <a:bodyPr/>
                    <a:lstStyle/>
                    <a:p>
                      <a:r>
                        <a:rPr lang="es-CO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 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Desayuno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44">
                <a:tc>
                  <a:txBody>
                    <a:bodyPr/>
                    <a:lstStyle/>
                    <a:p>
                      <a:r>
                        <a:rPr lang="es-CO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Actividades de terapia</a:t>
                      </a:r>
                      <a:r>
                        <a:rPr lang="es-CO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ocupacional</a:t>
                      </a:r>
                      <a:endParaRPr lang="es-CO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r>
                        <a:rPr lang="es-CO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12:00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Almuerzo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868">
                <a:tc>
                  <a:txBody>
                    <a:bodyPr/>
                    <a:lstStyle/>
                    <a:p>
                      <a:r>
                        <a:rPr lang="es-CO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2:30 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Actividades de terapia</a:t>
                      </a:r>
                      <a:r>
                        <a:rPr lang="es-CO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ocupacional</a:t>
                      </a:r>
                      <a:endParaRPr lang="es-CO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720">
                <a:tc>
                  <a:txBody>
                    <a:bodyPr/>
                    <a:lstStyle/>
                    <a:p>
                      <a:r>
                        <a:rPr lang="es-CO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5:00 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488018"/>
              </p:ext>
            </p:extLst>
          </p:nvPr>
        </p:nvGraphicFramePr>
        <p:xfrm>
          <a:off x="6617804" y="2912762"/>
          <a:ext cx="316835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r>
                        <a:rPr lang="es-CO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8:30 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Dormir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4530080" y="1268760"/>
            <a:ext cx="3131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Rutina Diaria</a:t>
            </a:r>
            <a:endParaRPr lang="es-CO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545796" y="3281950"/>
            <a:ext cx="3131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C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Horarios de visita</a:t>
            </a:r>
          </a:p>
          <a:p>
            <a:pPr fontAlgn="t"/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días</a:t>
            </a:r>
          </a:p>
          <a:p>
            <a:pPr fontAlgn="t"/>
            <a:endParaRPr lang="es-CO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9:00 a.m. a 12:00 m.</a:t>
            </a: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1:00 p.m. a   5:00 </a:t>
            </a:r>
            <a:r>
              <a:rPr lang="es-CO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p.m</a:t>
            </a:r>
            <a:endParaRPr lang="es-CO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545796" y="4794119"/>
            <a:ext cx="313184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t"/>
            <a:r>
              <a:rPr lang="es-C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 7 y 8</a:t>
            </a:r>
          </a:p>
          <a:p>
            <a:pPr fontAlgn="t"/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3 00 p.m. a   5:00 </a:t>
            </a:r>
            <a:r>
              <a:rPr lang="es-CO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p.m</a:t>
            </a:r>
            <a:endParaRPr lang="es-CO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105128" y="1981232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Horarios aproximados</a:t>
            </a:r>
          </a:p>
        </p:txBody>
      </p:sp>
    </p:spTree>
    <p:extLst>
      <p:ext uri="{BB962C8B-B14F-4D97-AF65-F5344CB8AC3E}">
        <p14:creationId xmlns:p14="http://schemas.microsoft.com/office/powerpoint/2010/main" val="2653530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egatina precau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80316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ignos Vitales Imágenes Y Fotos - 123R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121176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uero ilustración del vector. Ilustración de suero - 387269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0"/>
          <a:stretch/>
        </p:blipFill>
        <p:spPr bwMode="auto">
          <a:xfrm>
            <a:off x="8529183" y="1545477"/>
            <a:ext cx="2674368" cy="265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421" y="3341614"/>
            <a:ext cx="1871337" cy="317833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335726" y="1803162"/>
            <a:ext cx="2393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Evite tocar los equipos médicos, cables, tubos, palancas, enchufes estos SOLO deben ser manejados por el personal que lo atiende</a:t>
            </a:r>
            <a:endParaRPr lang="es-CO" dirty="0"/>
          </a:p>
        </p:txBody>
      </p:sp>
      <p:pic>
        <p:nvPicPr>
          <p:cNvPr id="7178" name="Picture 10" descr="China Mi-R006A ABS cama de hospital con tres palancas rotatorio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t="37857" r="4475" b="12661"/>
          <a:stretch/>
        </p:blipFill>
        <p:spPr bwMode="auto">
          <a:xfrm>
            <a:off x="4168472" y="3557488"/>
            <a:ext cx="4857631" cy="261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547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D30B93B-BA40-45A5-84CF-4384E7C00E44}"/>
              </a:ext>
            </a:extLst>
          </p:cNvPr>
          <p:cNvSpPr txBox="1"/>
          <p:nvPr/>
        </p:nvSpPr>
        <p:spPr>
          <a:xfrm>
            <a:off x="6299841" y="3068960"/>
            <a:ext cx="589215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s-E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Recomendaciones al egreso – Alta Hospitalaria</a:t>
            </a:r>
          </a:p>
        </p:txBody>
      </p:sp>
    </p:spTree>
    <p:extLst>
      <p:ext uri="{BB962C8B-B14F-4D97-AF65-F5344CB8AC3E}">
        <p14:creationId xmlns:p14="http://schemas.microsoft.com/office/powerpoint/2010/main" val="3256859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15380" y="1538231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/>
              <a:t>EGRESO: Salida del paciente</a:t>
            </a:r>
          </a:p>
          <a:p>
            <a:pPr algn="just"/>
            <a:r>
              <a:rPr lang="es-CO" dirty="0"/>
              <a:t>El psiquiatra le dará el alta  y se lo comunicará a su familia con antelación. </a:t>
            </a:r>
          </a:p>
          <a:p>
            <a:pPr algn="just"/>
            <a:r>
              <a:rPr lang="es-CO" dirty="0"/>
              <a:t>EL ALTA hospitalaria se dará cuanto el paciente se encuentre estable y se hayan dado las siguientes indicaciones: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518724" y="1538231"/>
            <a:ext cx="561783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Fecha y hora de cita de control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Signos y síntomas de alarma que indiquen un empeoramiento, a qué número debe llamar.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Recomendaciones de alimentación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Medidas de Higiene en la casa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Recomendaciones para evitar factores estresantes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Recomendaciones para fortalecer el vinculo familiar y social.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Uso del tiempo libre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Indicaciones acerca de los períodos de reposo y sueño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Por cada Medicamento ordenado: los horarios para la administración, duración del tratamiento, signos que indican reacciones adversas.</a:t>
            </a:r>
          </a:p>
        </p:txBody>
      </p:sp>
      <p:pic>
        <p:nvPicPr>
          <p:cNvPr id="8" name="Picture 20" descr="Resultado de imagen para ti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6573">
            <a:off x="3698314" y="4385891"/>
            <a:ext cx="1584176" cy="811646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n relacionad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4" r="26126"/>
          <a:stretch/>
        </p:blipFill>
        <p:spPr bwMode="auto">
          <a:xfrm>
            <a:off x="1775520" y="3789041"/>
            <a:ext cx="1800200" cy="195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178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0" name="Picture 16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908720"/>
            <a:ext cx="6444208" cy="64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 rot="21396141">
            <a:off x="1602295" y="2013650"/>
            <a:ext cx="527738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Solicite la tarjeta de visitas en la oficina de atención al usuario ubicada en consulta externa</a:t>
            </a:r>
          </a:p>
          <a:p>
            <a:pPr algn="just"/>
            <a:endParaRPr lang="es-CO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Evite ingresar a la visita con menores de edad </a:t>
            </a:r>
          </a:p>
          <a:p>
            <a:pPr algn="just"/>
            <a:endParaRPr lang="es-CO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Evite entregar al paciente elementos que puedan ser potencialmente peligrosos como: botellas de vidrio, correas, cordones, cortaúñas o tijeras</a:t>
            </a:r>
          </a:p>
          <a:p>
            <a:pPr algn="just"/>
            <a:endParaRPr lang="es-CO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Por ningún motivo ingrese sustancias psicoactivas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Durante la visita evite comentar al paciente situaciones estresantes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Solicite la información clinica del paciente al psiquiatra y médico general tratante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Este atento de las necesidades del paciente, visítelo frecuentemente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60" y="3861047"/>
            <a:ext cx="1763688" cy="2881924"/>
          </a:xfrm>
          <a:prstGeom prst="rect">
            <a:avLst/>
          </a:prstGeom>
        </p:spPr>
      </p:pic>
      <p:pic>
        <p:nvPicPr>
          <p:cNvPr id="11278" name="Picture 14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89" y="-99392"/>
            <a:ext cx="2582541" cy="151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linea telefonica telefon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394590"/>
            <a:ext cx="1279029" cy="12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354524" y="2380957"/>
            <a:ext cx="2700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Puede solicitar información de su paciente al teléfono </a:t>
            </a:r>
            <a:r>
              <a:rPr lang="es-CO" sz="2400" b="1" dirty="0"/>
              <a:t>3223232</a:t>
            </a:r>
          </a:p>
        </p:txBody>
      </p:sp>
    </p:spTree>
    <p:extLst>
      <p:ext uri="{BB962C8B-B14F-4D97-AF65-F5344CB8AC3E}">
        <p14:creationId xmlns:p14="http://schemas.microsoft.com/office/powerpoint/2010/main" val="2267678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D30B93B-BA40-45A5-84CF-4384E7C00E44}"/>
              </a:ext>
            </a:extLst>
          </p:cNvPr>
          <p:cNvSpPr txBox="1"/>
          <p:nvPr/>
        </p:nvSpPr>
        <p:spPr>
          <a:xfrm>
            <a:off x="7392144" y="3717032"/>
            <a:ext cx="43079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Nuestros Servicios</a:t>
            </a:r>
          </a:p>
        </p:txBody>
      </p:sp>
    </p:spTree>
    <p:extLst>
      <p:ext uri="{BB962C8B-B14F-4D97-AF65-F5344CB8AC3E}">
        <p14:creationId xmlns:p14="http://schemas.microsoft.com/office/powerpoint/2010/main" val="669074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adhesivos colores cuadrado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4" t="57116" r="15851" b="11053"/>
          <a:stretch/>
        </p:blipFill>
        <p:spPr bwMode="auto">
          <a:xfrm rot="21206409">
            <a:off x="2063553" y="1484785"/>
            <a:ext cx="5043993" cy="473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sultado de imagen para preguntas frecuent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" b="5017"/>
          <a:stretch/>
        </p:blipFill>
        <p:spPr bwMode="auto">
          <a:xfrm>
            <a:off x="7373402" y="1340768"/>
            <a:ext cx="1880094" cy="152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2135560" y="2492897"/>
            <a:ext cx="4824536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C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DEBO HACER SI MI FAMILIAR SE EVADE / FUGA DEL HOSPITAL Y YO ESTOY EN CASA</a:t>
            </a: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lvl="1" algn="just">
              <a:lnSpc>
                <a:spcPct val="107000"/>
              </a:lnSpc>
            </a:pP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paciente debe regresar al hospital para continuar el tratamiento, puede llamar al numero </a:t>
            </a:r>
            <a:r>
              <a:rPr lang="es-C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3223232</a:t>
            </a: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que le den indicaciones.</a:t>
            </a:r>
          </a:p>
          <a:p>
            <a:pPr lvl="1" algn="just">
              <a:lnSpc>
                <a:spcPct val="107000"/>
              </a:lnSpc>
            </a:pPr>
            <a:endParaRPr lang="es-CO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C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PUEDO HACER SI MI FAMILIAR NO QUIERE TOMARSE EL TRATAMIENTO CUANDO ESTE EN CASA</a:t>
            </a: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lvl="1" algn="just">
              <a:lnSpc>
                <a:spcPct val="107000"/>
              </a:lnSpc>
            </a:pP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Llame a la línea de ayuda 106 para que lo orienten, en caso de que el paciente esté descompensado o no pueda dormir, llévelo al servicio de urgencias.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5" y="2492896"/>
            <a:ext cx="2367325" cy="38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86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adhesivos colores cuadrado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1" t="11503" r="51854" b="56666"/>
          <a:stretch/>
        </p:blipFill>
        <p:spPr bwMode="auto">
          <a:xfrm rot="319308">
            <a:off x="2063553" y="1484785"/>
            <a:ext cx="5043993" cy="473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sultado de imagen para preguntas frecuent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" b="5017"/>
          <a:stretch/>
        </p:blipFill>
        <p:spPr bwMode="auto">
          <a:xfrm>
            <a:off x="7740777" y="1340768"/>
            <a:ext cx="2036950" cy="164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5" y="2492896"/>
            <a:ext cx="2367325" cy="386828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79576" y="1772816"/>
            <a:ext cx="4608512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C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QUIEN Y COMO DEBO INFORMAR SI ME ENTERO QUE AL INTERIOR DEL HOSPITAL LOS PACIENTES ESTÁN CONSUMIENDO SUSTANCIAS PSICOATIVAS</a:t>
            </a: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lvl="1" algn="just">
              <a:lnSpc>
                <a:spcPct val="107000"/>
              </a:lnSpc>
            </a:pP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Debe informar al personal asistencial del servicio de forma inmediata, también puede reportarlo en la oficina de atención al usuario o personal de seguridad.</a:t>
            </a:r>
          </a:p>
          <a:p>
            <a:pPr lvl="1" algn="just">
              <a:lnSpc>
                <a:spcPct val="107000"/>
              </a:lnSpc>
            </a:pPr>
            <a:endParaRPr lang="es-CO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C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CUANDO LE DEN SALIDA A MI FAMILIAR, QUE TRÁMITES ADMINISTRATIVOS DEBO REALIZAR Y A DONDE DEBO IR</a:t>
            </a: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lvl="1" algn="just">
              <a:lnSpc>
                <a:spcPct val="107000"/>
              </a:lnSpc>
            </a:pP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personal del enfermería de la sala y en la oficina de atención al usuario le orientaran con respecto a la autorización y entrega de medicamentos, toma de exámenes de laboratorio, tramites para la cita de control y remisión a programas y otros especialistas</a:t>
            </a:r>
          </a:p>
        </p:txBody>
      </p:sp>
    </p:spTree>
    <p:extLst>
      <p:ext uri="{BB962C8B-B14F-4D97-AF65-F5344CB8AC3E}">
        <p14:creationId xmlns:p14="http://schemas.microsoft.com/office/powerpoint/2010/main" val="2272886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D30B93B-BA40-45A5-84CF-4384E7C00E44}"/>
              </a:ext>
            </a:extLst>
          </p:cNvPr>
          <p:cNvSpPr txBox="1"/>
          <p:nvPr/>
        </p:nvSpPr>
        <p:spPr>
          <a:xfrm>
            <a:off x="6299841" y="3068960"/>
            <a:ext cx="589215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s-E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Buzón de Sugerencias</a:t>
            </a:r>
          </a:p>
        </p:txBody>
      </p:sp>
    </p:spTree>
    <p:extLst>
      <p:ext uri="{BB962C8B-B14F-4D97-AF65-F5344CB8AC3E}">
        <p14:creationId xmlns:p14="http://schemas.microsoft.com/office/powerpoint/2010/main" val="332171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buzon de sugerenci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90" y="2192681"/>
            <a:ext cx="2940546" cy="282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767408" y="1772816"/>
            <a:ext cx="5328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Haga uso del buzón de sugerencias físico o virtual para que manifieste de forma escrita las felicitaciones, sugerencias, quejas y reclamos.</a:t>
            </a:r>
          </a:p>
        </p:txBody>
      </p:sp>
      <p:pic>
        <p:nvPicPr>
          <p:cNvPr id="12292" name="Picture 4" descr="Resultado de imagen para carita feliz y tris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8"/>
          <a:stretch/>
        </p:blipFill>
        <p:spPr bwMode="auto">
          <a:xfrm>
            <a:off x="2142038" y="4523931"/>
            <a:ext cx="3711386" cy="167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3" descr="logo hdpuv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316">
            <a:off x="6694295" y="3894777"/>
            <a:ext cx="1869262" cy="5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Tu código Q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34" y="22768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449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D30B93B-BA40-45A5-84CF-4384E7C00E44}"/>
              </a:ext>
            </a:extLst>
          </p:cNvPr>
          <p:cNvSpPr txBox="1"/>
          <p:nvPr/>
        </p:nvSpPr>
        <p:spPr>
          <a:xfrm>
            <a:off x="6299841" y="3068960"/>
            <a:ext cx="589215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s-E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Manejo adecuado de los residuos</a:t>
            </a:r>
          </a:p>
        </p:txBody>
      </p:sp>
    </p:spTree>
    <p:extLst>
      <p:ext uri="{BB962C8B-B14F-4D97-AF65-F5344CB8AC3E}">
        <p14:creationId xmlns:p14="http://schemas.microsoft.com/office/powerpoint/2010/main" val="1900228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4" b="100000" l="2500" r="97500">
                        <a14:foregroundMark x1="25625" y1="34461" x2="40000" y2="58562"/>
                        <a14:foregroundMark x1="75625" y1="48837" x2="59375" y2="56871"/>
                        <a14:foregroundMark x1="64375" y1="67865" x2="65625" y2="69133"/>
                        <a14:foregroundMark x1="55625" y1="79281" x2="61875" y2="79281"/>
                        <a14:foregroundMark x1="73125" y1="74207" x2="72500" y2="74207"/>
                        <a14:foregroundMark x1="72500" y1="74207" x2="72500" y2="74207"/>
                        <a14:foregroundMark x1="23125" y1="23044" x2="26875" y2="226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8880" y="1479146"/>
            <a:ext cx="2438349" cy="461165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116893" y="311166"/>
            <a:ext cx="5365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Segregación de Residuos</a:t>
            </a:r>
            <a:endParaRPr lang="es-CO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57229" y="1398934"/>
            <a:ext cx="5896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Open Sans"/>
              </a:rPr>
              <a:t>3 claves para cuidar el medio ambiente</a:t>
            </a:r>
          </a:p>
        </p:txBody>
      </p:sp>
      <p:pic>
        <p:nvPicPr>
          <p:cNvPr id="2050" name="Picture 2" descr="Letra R Iconos Planos De Diseño Gráfico Ilustración de stock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8" t="1969" b="27150"/>
          <a:stretch/>
        </p:blipFill>
        <p:spPr bwMode="auto">
          <a:xfrm>
            <a:off x="3450820" y="2132855"/>
            <a:ext cx="1040632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606923" y="2321736"/>
            <a:ext cx="1584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5B9BD5">
                    <a:lumMod val="75000"/>
                  </a:srgbClr>
                </a:solidFill>
                <a:latin typeface="Open Sans"/>
              </a:rPr>
              <a:t>Reciclar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673572" y="3220486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5B9BD5">
                    <a:lumMod val="75000"/>
                  </a:srgbClr>
                </a:solidFill>
                <a:latin typeface="Open Sans"/>
              </a:rPr>
              <a:t>Reutilizar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603244" y="4144524"/>
            <a:ext cx="2802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5B9BD5">
                    <a:lumMod val="75000"/>
                  </a:srgbClr>
                </a:solidFill>
                <a:latin typeface="Open Sans"/>
              </a:rPr>
              <a:t>Reducir basura</a:t>
            </a:r>
            <a:endParaRPr lang="es-CO" sz="2800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2052" name="Picture 4" descr="Que es el cuidado del medio ambiente? - Cuidados Ambiental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34" y="1879710"/>
            <a:ext cx="3810520" cy="38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17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4" b="100000" l="2500" r="97500">
                        <a14:foregroundMark x1="25625" y1="34461" x2="40000" y2="58562"/>
                        <a14:foregroundMark x1="75625" y1="48837" x2="59375" y2="56871"/>
                        <a14:foregroundMark x1="64375" y1="67865" x2="65625" y2="69133"/>
                        <a14:foregroundMark x1="55625" y1="79281" x2="61875" y2="79281"/>
                        <a14:foregroundMark x1="73125" y1="74207" x2="72500" y2="74207"/>
                        <a14:foregroundMark x1="72500" y1="74207" x2="72500" y2="74207"/>
                        <a14:foregroundMark x1="23125" y1="23044" x2="26875" y2="226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42333" y="2852936"/>
            <a:ext cx="2158009" cy="408144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286386" y="404664"/>
            <a:ext cx="536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Segregación de Residuos</a:t>
            </a:r>
            <a:endParaRPr lang="es-CO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lamada ovalada 9"/>
          <p:cNvSpPr/>
          <p:nvPr/>
        </p:nvSpPr>
        <p:spPr>
          <a:xfrm>
            <a:off x="1046734" y="1268760"/>
            <a:ext cx="3897138" cy="213565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prstClr val="black"/>
                </a:solidFill>
              </a:rPr>
              <a:t>Los </a:t>
            </a:r>
            <a:r>
              <a:rPr lang="es-CO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NUEVOS</a:t>
            </a:r>
            <a:r>
              <a:rPr lang="es-CO" dirty="0">
                <a:solidFill>
                  <a:prstClr val="black"/>
                </a:solidFill>
              </a:rPr>
              <a:t> colores para la segregación de residuos: </a:t>
            </a:r>
          </a:p>
        </p:txBody>
      </p:sp>
      <p:pic>
        <p:nvPicPr>
          <p:cNvPr id="6146" name="Picture 2" descr="Nuevo código de color para las basuras en Colombia - ColorPlasti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4" b="100000" l="10000" r="90000">
                        <a14:foregroundMark x1="41563" y1="36505" x2="56797" y2="88768"/>
                        <a14:foregroundMark x1="69141" y1="38066" x2="84844" y2="90016"/>
                        <a14:foregroundMark x1="83594" y1="23713" x2="70469" y2="28705"/>
                        <a14:foregroundMark x1="58516" y1="29797" x2="52812" y2="30109"/>
                        <a14:foregroundMark x1="47109" y1="25741" x2="43984" y2="26209"/>
                        <a14:foregroundMark x1="41797" y1="31357" x2="47109" y2="34009"/>
                        <a14:foregroundMark x1="32656" y1="26833" x2="32422" y2="34321"/>
                        <a14:foregroundMark x1="28594" y1="24181" x2="33281" y2="26521"/>
                        <a14:foregroundMark x1="18203" y1="23557" x2="15859" y2="23557"/>
                        <a14:foregroundMark x1="13828" y1="27613" x2="12266" y2="21841"/>
                        <a14:foregroundMark x1="41406" y1="32293" x2="47109" y2="28237"/>
                        <a14:foregroundMark x1="55469" y1="50546" x2="50703" y2="50390"/>
                        <a14:foregroundMark x1="41563" y1="53354" x2="47734" y2="55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16" t="20345" r="8301"/>
          <a:stretch/>
        </p:blipFill>
        <p:spPr bwMode="auto">
          <a:xfrm>
            <a:off x="5231904" y="2196888"/>
            <a:ext cx="6840760" cy="332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211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D30B93B-BA40-45A5-84CF-4384E7C00E44}"/>
              </a:ext>
            </a:extLst>
          </p:cNvPr>
          <p:cNvSpPr txBox="1"/>
          <p:nvPr/>
        </p:nvSpPr>
        <p:spPr>
          <a:xfrm>
            <a:off x="6096000" y="3933056"/>
            <a:ext cx="589215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s-E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Contáctenos</a:t>
            </a:r>
          </a:p>
        </p:txBody>
      </p:sp>
    </p:spTree>
    <p:extLst>
      <p:ext uri="{BB962C8B-B14F-4D97-AF65-F5344CB8AC3E}">
        <p14:creationId xmlns:p14="http://schemas.microsoft.com/office/powerpoint/2010/main" val="2878024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 txBox="1">
            <a:spLocks/>
          </p:cNvSpPr>
          <p:nvPr/>
        </p:nvSpPr>
        <p:spPr>
          <a:xfrm>
            <a:off x="2981908" y="128743"/>
            <a:ext cx="6228184" cy="66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000" dirty="0">
                <a:solidFill>
                  <a:srgbClr val="00A4D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Contáctenos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716501" y="3745093"/>
            <a:ext cx="2736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Citas Medicas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+57(2) 322 3235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CO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Referencia::</a:t>
            </a:r>
            <a:b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+57(2) 322 3230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CO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Nocturna/Fines de semana:</a:t>
            </a:r>
            <a:br>
              <a:rPr lang="es-CO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+57(2) 322 3237</a:t>
            </a:r>
          </a:p>
          <a:p>
            <a:pPr fontAlgn="ctr"/>
            <a:r>
              <a:rPr lang="es-CO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PBX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+57(2) 3223232</a:t>
            </a:r>
          </a:p>
        </p:txBody>
      </p:sp>
      <p:pic>
        <p:nvPicPr>
          <p:cNvPr id="14338" name="Picture 2" descr="Resultado de imagen para contactenos, telefono,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t="11313" r="24797" b="11683"/>
          <a:stretch/>
        </p:blipFill>
        <p:spPr bwMode="auto">
          <a:xfrm>
            <a:off x="263352" y="1412776"/>
            <a:ext cx="7354570" cy="23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68229" y="3745092"/>
            <a:ext cx="18722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Dirección:</a:t>
            </a:r>
          </a:p>
          <a:p>
            <a:pPr fontAlgn="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Calle 5 No. 80-00,</a:t>
            </a:r>
            <a:b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Santiago de Cali, Colombia</a:t>
            </a:r>
          </a:p>
          <a:p>
            <a:pPr fontAlgn="t"/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Código postal: 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760034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588709" y="3745093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ventanillaunica@psiquiatricocali.gov.co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www,psiquiatricocali.gov.co</a:t>
            </a:r>
            <a:endParaRPr lang="es-CO" sz="1600" dirty="0"/>
          </a:p>
        </p:txBody>
      </p:sp>
      <p:pic>
        <p:nvPicPr>
          <p:cNvPr id="7172" name="Picture 4" descr="Tu código Q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583" y="213285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607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 txBox="1">
            <a:spLocks/>
          </p:cNvSpPr>
          <p:nvPr/>
        </p:nvSpPr>
        <p:spPr>
          <a:xfrm>
            <a:off x="4439816" y="25852"/>
            <a:ext cx="6228184" cy="66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000" dirty="0">
                <a:solidFill>
                  <a:srgbClr val="00A4D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Contáctenos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1330" t="18858" r="28917" b="5927"/>
          <a:stretch/>
        </p:blipFill>
        <p:spPr>
          <a:xfrm>
            <a:off x="1592240" y="0"/>
            <a:ext cx="9075761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3068960"/>
            <a:ext cx="1728192" cy="282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09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67408" y="1481716"/>
            <a:ext cx="4283968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URGENCIAS</a:t>
            </a:r>
          </a:p>
          <a:p>
            <a:endParaRPr lang="es-CO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Brindamos atención de Psiquiatría y de medicina general para pacientes que se encuentren en la </a:t>
            </a:r>
            <a:r>
              <a:rPr lang="es-CO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aguda- crisis </a:t>
            </a:r>
            <a:r>
              <a:rPr lang="es-CO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enfermedad, en la que se puede presentar agresión o riesgo de suicidio.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384032" y="1481716"/>
            <a:ext cx="5328592" cy="32932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HOSPITALIZACION</a:t>
            </a: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Los pacientes son atendidos por Psiquiatría, Medicina General, Psicología, Enfermería, Terapia Ocupacional y Trabajo Social.  Somos especialistas en el manejo de la enfermedad mental en los siguientes episodios: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Agitación psicomotriz- Agresión.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Psicosis aguda de carácter funcional u orgánico.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Depresión severa o psicótica, con riesgo de suicidio.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Crisis maniaca.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Pacientes en delirium o toxicidad por psicoactivos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Pacientes con patología neurológica con sintomatología psiquiátrica</a:t>
            </a:r>
          </a:p>
        </p:txBody>
      </p:sp>
      <p:pic>
        <p:nvPicPr>
          <p:cNvPr id="1026" name="Picture 2" descr="Puede ser una imagen de árbol y al aire lib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397184"/>
            <a:ext cx="5832648" cy="268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08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85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35361" y="1988840"/>
            <a:ext cx="475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CONSULTA EXTERNA</a:t>
            </a:r>
          </a:p>
          <a:p>
            <a:pPr algn="just"/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Ofrecemos el servicio de Consulta Externa de 7:00 a.m. a 6:00 p.m., de lunes a sábado.</a:t>
            </a:r>
          </a:p>
          <a:p>
            <a:pPr algn="just"/>
            <a:endParaRPr lang="es-CO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Usted puede acceder a consulta por </a:t>
            </a:r>
          </a:p>
          <a:p>
            <a:endParaRPr lang="es-CO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Psiquiatría.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Psiquiatría infantil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Neuropsiquiatria</a:t>
            </a:r>
            <a:endParaRPr lang="es-CO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Psicología.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social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44" y="1861237"/>
            <a:ext cx="5545862" cy="31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10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51384" y="1844825"/>
            <a:ext cx="54383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HOSPITAL DÍA</a:t>
            </a:r>
          </a:p>
          <a:p>
            <a:endParaRPr lang="es-CO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Buscamos que el paciente se integre a su red familiar, social, académica, laboral a través de acciones terapéuticas brindadas por un equipo conformado por: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Psiquiatría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Medicina 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Enfermería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Terapia ocupacional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Trabajo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Fisioterapia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26281" t="20573" r="24670" b="17708"/>
          <a:stretch/>
        </p:blipFill>
        <p:spPr>
          <a:xfrm>
            <a:off x="6240016" y="2114340"/>
            <a:ext cx="4458593" cy="31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09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5360" y="14847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CENTRO DE REHABILITACION EN SALUD MENTAL - CRESM</a:t>
            </a:r>
            <a:endParaRPr lang="es-CO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uede ser una imagen de 2 personas, personas de pie y ropa de abri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0" b="10401"/>
          <a:stretch/>
        </p:blipFill>
        <p:spPr bwMode="auto">
          <a:xfrm>
            <a:off x="767408" y="2636912"/>
            <a:ext cx="4632060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879976" y="282680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1C1E21"/>
                </a:solidFill>
                <a:latin typeface="Helvetica" panose="020B0604020202020204" pitchFamily="34" charset="0"/>
              </a:rPr>
              <a:t>El centro de Rehabilitación en Salud Mental está dirigido a la población con problemas de consumo de sustancias psicoactivas.</a:t>
            </a:r>
            <a:endParaRPr lang="es-E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s-ES" dirty="0">
                <a:solidFill>
                  <a:srgbClr val="1C1E21"/>
                </a:solidFill>
                <a:latin typeface="Helvetica" panose="020B0604020202020204" pitchFamily="34" charset="0"/>
              </a:rPr>
              <a:t>El servicio cuenta con 37 camas para internación y consulta externa de psiquiatría especializada en adicciones.</a:t>
            </a:r>
            <a:endParaRPr lang="es-ES" b="0" i="0" dirty="0">
              <a:solidFill>
                <a:srgbClr val="1C1E21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89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16638" y="3422905"/>
            <a:ext cx="5643921" cy="24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0485" algn="just">
              <a:lnSpc>
                <a:spcPct val="107000"/>
              </a:lnSpc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un procedimiento que dura aproximadamente entre 25 y 60 segundos bajo anestesia general y consiste en pasar pequeñas corrientes eléctricas al cerebro para desencadenar una convulsión breve, provocando una modificación de la actividad química en el cerebro.</a:t>
            </a:r>
          </a:p>
          <a:p>
            <a:pPr marR="70485" algn="just">
              <a:lnSpc>
                <a:spcPct val="107000"/>
              </a:lnSpc>
            </a:pPr>
            <a:endParaRPr lang="es-C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70485" algn="just">
              <a:lnSpc>
                <a:spcPct val="107000"/>
              </a:lnSpc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Indicada como tratamiento en la depresión grave, manía grave, catatonía, agitación y agresión en personas con demencia. </a:t>
            </a:r>
          </a:p>
        </p:txBody>
      </p:sp>
      <p:pic>
        <p:nvPicPr>
          <p:cNvPr id="4098" name="Picture 2" descr="Resultado de imagen para tecar psiquiatri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 r="14851"/>
          <a:stretch/>
        </p:blipFill>
        <p:spPr bwMode="auto">
          <a:xfrm>
            <a:off x="6528048" y="1628800"/>
            <a:ext cx="4135272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16638" y="1916832"/>
            <a:ext cx="5679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TERAPIA ELECTROCONVULSIVA CON ANESTESIA Y RELAJACION- TECAR </a:t>
            </a:r>
            <a:endParaRPr lang="es-CO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TECAR</a:t>
            </a:r>
          </a:p>
        </p:txBody>
      </p:sp>
    </p:spTree>
    <p:extLst>
      <p:ext uri="{BB962C8B-B14F-4D97-AF65-F5344CB8AC3E}">
        <p14:creationId xmlns:p14="http://schemas.microsoft.com/office/powerpoint/2010/main" val="621621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Words>2414</Words>
  <Application>Microsoft Office PowerPoint</Application>
  <PresentationFormat>Panorámica</PresentationFormat>
  <Paragraphs>345</Paragraphs>
  <Slides>50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50</vt:i4>
      </vt:variant>
    </vt:vector>
  </HeadingPairs>
  <TitlesOfParts>
    <vt:vector size="65" baseType="lpstr">
      <vt:lpstr>Arial</vt:lpstr>
      <vt:lpstr>Arial</vt:lpstr>
      <vt:lpstr>Arial Black</vt:lpstr>
      <vt:lpstr>Arial Narrow</vt:lpstr>
      <vt:lpstr>Arial Unicode MS</vt:lpstr>
      <vt:lpstr>Calibri</vt:lpstr>
      <vt:lpstr>Calibri Light</vt:lpstr>
      <vt:lpstr>Helvetica</vt:lpstr>
      <vt:lpstr>Open Sans</vt:lpstr>
      <vt:lpstr>OpenSans-CondensedLight</vt:lpstr>
      <vt:lpstr>Tahoma</vt:lpstr>
      <vt:lpstr>Wingdings</vt:lpstr>
      <vt:lpstr>Tema de Office</vt:lpstr>
      <vt:lpstr>3_Tema de Office</vt:lpstr>
      <vt:lpstr>4_Tema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Rocio Muñoz</dc:creator>
  <cp:lastModifiedBy>ROCIO DEL CARMEN MUNOZ CASTRO</cp:lastModifiedBy>
  <cp:revision>324</cp:revision>
  <dcterms:created xsi:type="dcterms:W3CDTF">2020-01-09T16:26:05Z</dcterms:created>
  <dcterms:modified xsi:type="dcterms:W3CDTF">2022-10-19T01:32:05Z</dcterms:modified>
</cp:coreProperties>
</file>